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10" r:id="rId3"/>
    <p:sldId id="313" r:id="rId4"/>
    <p:sldId id="314" r:id="rId5"/>
    <p:sldId id="312" r:id="rId6"/>
    <p:sldId id="262" r:id="rId7"/>
    <p:sldId id="264" r:id="rId8"/>
    <p:sldId id="292" r:id="rId9"/>
    <p:sldId id="311" r:id="rId10"/>
    <p:sldId id="316" r:id="rId11"/>
    <p:sldId id="315" r:id="rId12"/>
    <p:sldId id="301" r:id="rId13"/>
    <p:sldId id="284" r:id="rId14"/>
    <p:sldId id="291" r:id="rId15"/>
    <p:sldId id="293" r:id="rId16"/>
    <p:sldId id="308" r:id="rId17"/>
    <p:sldId id="294" r:id="rId18"/>
    <p:sldId id="304" r:id="rId19"/>
    <p:sldId id="309" r:id="rId20"/>
    <p:sldId id="317" r:id="rId21"/>
    <p:sldId id="318" r:id="rId22"/>
    <p:sldId id="319" r:id="rId23"/>
    <p:sldId id="320" r:id="rId24"/>
    <p:sldId id="321" r:id="rId25"/>
    <p:sldId id="322" r:id="rId26"/>
    <p:sldId id="323" r:id="rId27"/>
    <p:sldId id="263" r:id="rId28"/>
    <p:sldId id="273" r:id="rId29"/>
    <p:sldId id="274" r:id="rId30"/>
    <p:sldId id="257" r:id="rId31"/>
    <p:sldId id="258" r:id="rId32"/>
    <p:sldId id="265" r:id="rId33"/>
    <p:sldId id="266" r:id="rId34"/>
    <p:sldId id="259" r:id="rId35"/>
    <p:sldId id="260" r:id="rId36"/>
    <p:sldId id="261" r:id="rId37"/>
    <p:sldId id="268" r:id="rId38"/>
    <p:sldId id="269" r:id="rId39"/>
    <p:sldId id="270" r:id="rId40"/>
    <p:sldId id="271" r:id="rId41"/>
    <p:sldId id="275" r:id="rId42"/>
    <p:sldId id="280" r:id="rId43"/>
    <p:sldId id="285" r:id="rId44"/>
    <p:sldId id="277" r:id="rId45"/>
    <p:sldId id="278" r:id="rId46"/>
    <p:sldId id="279" r:id="rId47"/>
    <p:sldId id="281" r:id="rId48"/>
    <p:sldId id="282" r:id="rId49"/>
    <p:sldId id="283" r:id="rId50"/>
    <p:sldId id="286" r:id="rId51"/>
    <p:sldId id="287" r:id="rId52"/>
    <p:sldId id="288" r:id="rId53"/>
    <p:sldId id="289" r:id="rId54"/>
    <p:sldId id="290" r:id="rId55"/>
    <p:sldId id="296" r:id="rId56"/>
    <p:sldId id="298" r:id="rId57"/>
    <p:sldId id="300" r:id="rId58"/>
    <p:sldId id="302" r:id="rId59"/>
    <p:sldId id="306" r:id="rId60"/>
    <p:sldId id="307" r:id="rId61"/>
    <p:sldId id="305" r:id="rId62"/>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0000"/>
    <a:srgbClr val="FF8458"/>
    <a:srgbClr val="B282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0" autoAdjust="0"/>
    <p:restoredTop sz="86410"/>
  </p:normalViewPr>
  <p:slideViewPr>
    <p:cSldViewPr>
      <p:cViewPr varScale="1">
        <p:scale>
          <a:sx n="63" d="100"/>
          <a:sy n="63" d="100"/>
        </p:scale>
        <p:origin x="-1050" y="-9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9005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863600" y="692150"/>
            <a:ext cx="5130800" cy="3416300"/>
          </a:xfrm>
          <a:prstGeom prst="rect">
            <a:avLst/>
          </a:prstGeom>
          <a:noFill/>
          <a:ln w="12700">
            <a:solidFill>
              <a:schemeClr val="tx1"/>
            </a:solidFill>
            <a:miter lim="800000"/>
            <a:headEnd/>
            <a:tailEnd/>
          </a:ln>
          <a:effectLst/>
        </p:spPr>
      </p:sp>
    </p:spTree>
    <p:extLst>
      <p:ext uri="{BB962C8B-B14F-4D97-AF65-F5344CB8AC3E}">
        <p14:creationId xmlns="" xmlns:p14="http://schemas.microsoft.com/office/powerpoint/2010/main" val="2240245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it-IT"/>
          </a:p>
        </p:txBody>
      </p:sp>
      <p:sp>
        <p:nvSpPr>
          <p:cNvPr id="40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1</a:t>
            </a:r>
          </a:p>
        </p:txBody>
      </p:sp>
      <p:sp>
        <p:nvSpPr>
          <p:cNvPr id="41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it-IT"/>
          </a:p>
        </p:txBody>
      </p:sp>
      <p:sp>
        <p:nvSpPr>
          <p:cNvPr id="41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it-IT"/>
          </a:p>
        </p:txBody>
      </p:sp>
      <p:sp>
        <p:nvSpPr>
          <p:cNvPr id="4102" name="Rectangle 6"/>
          <p:cNvSpPr>
            <a:spLocks noGrp="1" noChangeArrowheads="1"/>
          </p:cNvSpPr>
          <p:nvPr>
            <p:ph type="body" idx="1"/>
          </p:nvPr>
        </p:nvSpPr>
        <p:spPr>
          <a:ln/>
        </p:spPr>
        <p:txBody>
          <a:bodyPr/>
          <a:lstStyle/>
          <a:p>
            <a:endParaRPr lang="it-IT"/>
          </a:p>
        </p:txBody>
      </p:sp>
      <p:sp>
        <p:nvSpPr>
          <p:cNvPr id="4103" name="Rectangle 7"/>
          <p:cNvSpPr>
            <a:spLocks noGrp="1" noRot="1" noChangeAspect="1" noChangeArrowheads="1" noTextEdit="1"/>
          </p:cNvSpPr>
          <p:nvPr>
            <p:ph type="sldImg"/>
          </p:nvPr>
        </p:nvSpPr>
        <p:spPr>
          <a:xfrm>
            <a:off x="866775" y="692150"/>
            <a:ext cx="5124450" cy="3416300"/>
          </a:xfrm>
          <a:ln cap="flat"/>
        </p:spPr>
      </p:sp>
    </p:spTree>
    <p:extLst>
      <p:ext uri="{BB962C8B-B14F-4D97-AF65-F5344CB8AC3E}">
        <p14:creationId xmlns="" xmlns:p14="http://schemas.microsoft.com/office/powerpoint/2010/main" val="25609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866775" y="692150"/>
            <a:ext cx="5124450" cy="3416300"/>
          </a:xfrm>
        </p:spPr>
      </p:sp>
      <p:sp>
        <p:nvSpPr>
          <p:cNvPr id="3" name="Segnaposto note 2"/>
          <p:cNvSpPr>
            <a:spLocks noGrp="1"/>
          </p:cNvSpPr>
          <p:nvPr>
            <p:ph type="body" idx="1"/>
          </p:nvPr>
        </p:nvSpPr>
        <p:spPr/>
        <p:txBody>
          <a:bodyPr>
            <a:normAutofit/>
          </a:bodyPr>
          <a:lstStyle/>
          <a:p>
            <a:endParaRPr lang="it-IT" dirty="0"/>
          </a:p>
        </p:txBody>
      </p:sp>
    </p:spTree>
    <p:extLst>
      <p:ext uri="{BB962C8B-B14F-4D97-AF65-F5344CB8AC3E}">
        <p14:creationId xmlns="" xmlns:p14="http://schemas.microsoft.com/office/powerpoint/2010/main" val="3803849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0"/>
          <p:cNvSpPr>
            <a:spLocks noGrp="1" noChangeArrowheads="1"/>
          </p:cNvSpPr>
          <p:nvPr>
            <p:ph type="sldNum" sz="quarter"/>
          </p:nvPr>
        </p:nvSpPr>
        <p:spPr>
          <a:xfrm>
            <a:off x="3884613" y="8685213"/>
            <a:ext cx="2971800" cy="457200"/>
          </a:xfrm>
          <a:prstGeom prst="rect">
            <a:avLst/>
          </a:prstGeom>
          <a:noFill/>
        </p:spPr>
        <p:txBody>
          <a:bodyPr/>
          <a:lstStyle/>
          <a:p>
            <a:pPr>
              <a:buFont typeface="Times New Roman" pitchFamily="18" charset="0"/>
              <a:buNone/>
            </a:pPr>
            <a:fld id="{A2B2DD39-00B2-40D1-96F3-1450C3644E6D}" type="slidenum">
              <a:rPr lang="en-GB">
                <a:latin typeface="Times New Roman" pitchFamily="18" charset="0"/>
              </a:rPr>
              <a:pPr>
                <a:buFont typeface="Times New Roman" pitchFamily="18" charset="0"/>
                <a:buNone/>
              </a:pPr>
              <a:t>55</a:t>
            </a:fld>
            <a:endParaRPr lang="en-GB">
              <a:latin typeface="Times New Roman" pitchFamily="18" charset="0"/>
            </a:endParaRPr>
          </a:p>
        </p:txBody>
      </p:sp>
      <p:sp>
        <p:nvSpPr>
          <p:cNvPr id="75779" name="Rectangle 1"/>
          <p:cNvSpPr txBox="1">
            <a:spLocks noGrp="1" noRot="1" noChangeAspect="1" noChangeArrowheads="1" noTextEdit="1"/>
          </p:cNvSpPr>
          <p:nvPr>
            <p:ph type="sldImg"/>
          </p:nvPr>
        </p:nvSpPr>
        <p:spPr>
          <a:xfrm>
            <a:off x="855663" y="685800"/>
            <a:ext cx="5141912" cy="3429000"/>
          </a:xfrm>
          <a:ln/>
        </p:spPr>
      </p:sp>
      <p:sp>
        <p:nvSpPr>
          <p:cNvPr id="75780" name="Rectangle 2"/>
          <p:cNvSpPr txBox="1">
            <a:spLocks noGrp="1" noChangeArrowheads="1"/>
          </p:cNvSpPr>
          <p:nvPr>
            <p:ph type="body" idx="1"/>
          </p:nvPr>
        </p:nvSpPr>
        <p:spPr>
          <a:xfrm>
            <a:off x="914400" y="4343400"/>
            <a:ext cx="5024438" cy="4024313"/>
          </a:xfrm>
          <a:noFill/>
          <a:ln/>
        </p:spPr>
        <p:txBody>
          <a:bodyPr wrap="none" anchor="ctr"/>
          <a:lstStyle/>
          <a:p>
            <a:endParaRPr lang="it-IT" smtClean="0">
              <a:latin typeface="Times New Roman" pitchFamily="18" charset="0"/>
            </a:endParaRPr>
          </a:p>
        </p:txBody>
      </p:sp>
    </p:spTree>
    <p:extLst>
      <p:ext uri="{BB962C8B-B14F-4D97-AF65-F5344CB8AC3E}">
        <p14:creationId xmlns="" xmlns:p14="http://schemas.microsoft.com/office/powerpoint/2010/main" val="407172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0"/>
          <p:cNvSpPr>
            <a:spLocks noGrp="1" noChangeArrowheads="1"/>
          </p:cNvSpPr>
          <p:nvPr>
            <p:ph type="sldNum" sz="quarter"/>
          </p:nvPr>
        </p:nvSpPr>
        <p:spPr>
          <a:xfrm>
            <a:off x="3884613" y="8685213"/>
            <a:ext cx="2971800" cy="457200"/>
          </a:xfrm>
          <a:prstGeom prst="rect">
            <a:avLst/>
          </a:prstGeom>
          <a:noFill/>
        </p:spPr>
        <p:txBody>
          <a:bodyPr/>
          <a:lstStyle/>
          <a:p>
            <a:pPr>
              <a:buFont typeface="Times New Roman" pitchFamily="18" charset="0"/>
              <a:buNone/>
            </a:pPr>
            <a:fld id="{E0A8B92C-BFDF-4E19-B739-41E2A32EF44D}" type="slidenum">
              <a:rPr lang="en-GB">
                <a:latin typeface="Times New Roman" pitchFamily="18" charset="0"/>
              </a:rPr>
              <a:pPr>
                <a:buFont typeface="Times New Roman" pitchFamily="18" charset="0"/>
                <a:buNone/>
              </a:pPr>
              <a:t>56</a:t>
            </a:fld>
            <a:endParaRPr lang="en-GB">
              <a:latin typeface="Times New Roman" pitchFamily="18" charset="0"/>
            </a:endParaRPr>
          </a:p>
        </p:txBody>
      </p:sp>
      <p:sp>
        <p:nvSpPr>
          <p:cNvPr id="77827" name="Rectangle 1"/>
          <p:cNvSpPr txBox="1">
            <a:spLocks noGrp="1" noRot="1" noChangeAspect="1" noChangeArrowheads="1" noTextEdit="1"/>
          </p:cNvSpPr>
          <p:nvPr>
            <p:ph type="sldImg"/>
          </p:nvPr>
        </p:nvSpPr>
        <p:spPr>
          <a:xfrm>
            <a:off x="1141413" y="695325"/>
            <a:ext cx="4573587" cy="3429000"/>
          </a:xfrm>
          <a:ln/>
        </p:spPr>
      </p:sp>
      <p:sp>
        <p:nvSpPr>
          <p:cNvPr id="77828" name="Rectangle 2"/>
          <p:cNvSpPr txBox="1">
            <a:spLocks noGrp="1" noChangeArrowheads="1"/>
          </p:cNvSpPr>
          <p:nvPr>
            <p:ph type="body" idx="1"/>
          </p:nvPr>
        </p:nvSpPr>
        <p:spPr>
          <a:xfrm>
            <a:off x="685800" y="4343400"/>
            <a:ext cx="5486400" cy="4114800"/>
          </a:xfrm>
          <a:noFill/>
          <a:ln/>
        </p:spPr>
        <p:txBody>
          <a:bodyPr wrap="none" anchor="ctr"/>
          <a:lstStyle/>
          <a:p>
            <a:endParaRPr lang="it-IT" smtClean="0">
              <a:latin typeface="Times New Roman" pitchFamily="18" charset="0"/>
            </a:endParaRPr>
          </a:p>
        </p:txBody>
      </p:sp>
      <p:sp>
        <p:nvSpPr>
          <p:cNvPr id="77829" name="Text Box 3"/>
          <p:cNvSpPr txBox="1">
            <a:spLocks noChangeArrowheads="1"/>
          </p:cNvSpPr>
          <p:nvPr/>
        </p:nvSpPr>
        <p:spPr bwMode="auto">
          <a:xfrm>
            <a:off x="979488" y="4618038"/>
            <a:ext cx="5226050" cy="2959100"/>
          </a:xfrm>
          <a:prstGeom prst="rect">
            <a:avLst/>
          </a:prstGeom>
          <a:noFill/>
          <a:ln w="9525">
            <a:noFill/>
            <a:round/>
            <a:headEnd/>
            <a:tailEnd/>
          </a:ln>
        </p:spPr>
        <p:txBody>
          <a:bodyPr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b="1">
                <a:solidFill>
                  <a:srgbClr val="000000"/>
                </a:solidFill>
              </a:rPr>
              <a:t>1995: gli Amleti dei maestri</a:t>
            </a:r>
            <a:r>
              <a:rPr lang="en-GB" sz="1200">
                <a:solidFill>
                  <a:srgbClr val="000000"/>
                </a:solidFill>
              </a:rPr>
              <a:t> </a:t>
            </a:r>
            <a:br>
              <a:rPr lang="en-GB" sz="1200">
                <a:solidFill>
                  <a:srgbClr val="000000"/>
                </a:solidFill>
              </a:rPr>
            </a:br>
            <a:r>
              <a:rPr lang="en-GB" sz="1200" b="1">
                <a:solidFill>
                  <a:srgbClr val="000000"/>
                </a:solidFill>
              </a:rPr>
              <a:t>(Peter Brook, Robert Wilson, Robert Lepage, Eugenio Barba e ancora Carmelo Bene)</a:t>
            </a:r>
            <a:r>
              <a:rPr lang="en-GB" sz="120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Ancora una volta, numerosi maestri della scena decidono contemporaneamente di affrontrare Amleto. Anzi, Peter Brook decide di misurarsi sia con il testo di Shakespeare sia con i grandi pionieri della storia del teatro: </a:t>
            </a:r>
            <a:r>
              <a:rPr lang="en-GB" sz="1200" i="1">
                <a:solidFill>
                  <a:srgbClr val="000000"/>
                </a:solidFill>
              </a:rPr>
              <a:t>Qui est la</a:t>
            </a:r>
            <a:r>
              <a:rPr lang="en-GB" sz="1200">
                <a:solidFill>
                  <a:srgbClr val="000000"/>
                </a:solidFill>
              </a:rPr>
              <a:t> è un montaggio di citazioni da Stanislavskij, Meierchol’d, Gordon Craig, Artaud, Brecht, Zeami e di battute skakespeariane, una riflessione sull’arte del teatro e insieme un mosaico di schegge di possibili messinscene.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000000"/>
                </a:solidFill>
              </a:rPr>
              <a:t>Wilson e Lepage, ciascuno a suo modo, scelgono la strada del monodramma, con il regista-attore nei panni del protagonista. In </a:t>
            </a:r>
            <a:r>
              <a:rPr lang="en-GB" sz="1200" i="1">
                <a:solidFill>
                  <a:srgbClr val="000000"/>
                </a:solidFill>
              </a:rPr>
              <a:t>Hamlet. A Monologue</a:t>
            </a:r>
            <a:r>
              <a:rPr lang="en-GB" sz="1200">
                <a:solidFill>
                  <a:srgbClr val="000000"/>
                </a:solidFill>
              </a:rPr>
              <a:t> il regista texano usa l’ormai abituale "scrittura di luce" e la raffinatezza visuale, in uno spazio quasi vuoto dove i suoi gesti assumono un valore grafico: il dramma viene proiettato come in un sogno, in un denso flashback. In </a:t>
            </a:r>
            <a:r>
              <a:rPr lang="en-GB" sz="1200" i="1">
                <a:solidFill>
                  <a:srgbClr val="000000"/>
                </a:solidFill>
              </a:rPr>
              <a:t>Elseneur</a:t>
            </a:r>
            <a:r>
              <a:rPr lang="en-GB" sz="1200">
                <a:solidFill>
                  <a:srgbClr val="000000"/>
                </a:solidFill>
              </a:rPr>
              <a:t> il canadese Robert Lepage costruisce un’autentica macchina scenica che lo inserisce nelle diverse situazioni e gli permette di trasformarsi nei diversi personaggi, grazie all’uso discreto ma spettacolare delle moderne tecnologie: proiezioni ferme o in movimento, un piano centrale in grado di ruotare su se stesso in tutti i sensi possibili a mostrare e nascondere, trasformandosi in porta, finestra, quadro, tomba.</a:t>
            </a:r>
          </a:p>
        </p:txBody>
      </p:sp>
    </p:spTree>
    <p:extLst>
      <p:ext uri="{BB962C8B-B14F-4D97-AF65-F5344CB8AC3E}">
        <p14:creationId xmlns="" xmlns:p14="http://schemas.microsoft.com/office/powerpoint/2010/main" val="327652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0"/>
          <p:cNvSpPr>
            <a:spLocks noGrp="1" noChangeArrowheads="1"/>
          </p:cNvSpPr>
          <p:nvPr>
            <p:ph type="sldNum" sz="quarter"/>
          </p:nvPr>
        </p:nvSpPr>
        <p:spPr>
          <a:xfrm>
            <a:off x="3884613" y="8685213"/>
            <a:ext cx="2971800" cy="457200"/>
          </a:xfrm>
          <a:prstGeom prst="rect">
            <a:avLst/>
          </a:prstGeom>
          <a:noFill/>
        </p:spPr>
        <p:txBody>
          <a:bodyPr/>
          <a:lstStyle/>
          <a:p>
            <a:pPr>
              <a:buFont typeface="Times New Roman" pitchFamily="18" charset="0"/>
              <a:buNone/>
            </a:pPr>
            <a:fld id="{64CFBDB4-0750-4A68-BEC1-C760B44946CF}" type="slidenum">
              <a:rPr lang="en-GB">
                <a:latin typeface="Times New Roman" pitchFamily="18" charset="0"/>
              </a:rPr>
              <a:pPr>
                <a:buFont typeface="Times New Roman" pitchFamily="18" charset="0"/>
                <a:buNone/>
              </a:pPr>
              <a:t>57</a:t>
            </a:fld>
            <a:endParaRPr lang="en-GB">
              <a:latin typeface="Times New Roman" pitchFamily="18" charset="0"/>
            </a:endParaRPr>
          </a:p>
        </p:txBody>
      </p:sp>
      <p:sp>
        <p:nvSpPr>
          <p:cNvPr id="74755" name="Text Box 102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74756" name="Rectangle 1026"/>
          <p:cNvSpPr txBox="1">
            <a:spLocks noGrp="1" noChangeArrowheads="1"/>
          </p:cNvSpPr>
          <p:nvPr>
            <p:ph type="body"/>
          </p:nvPr>
        </p:nvSpPr>
        <p:spPr>
          <a:xfrm>
            <a:off x="914400" y="4343400"/>
            <a:ext cx="5024438" cy="4114800"/>
          </a:xfrm>
          <a:noFill/>
          <a:ln/>
        </p:spPr>
        <p:txBody>
          <a:bodyPr wrap="none" anchor="ctr"/>
          <a:lstStyle/>
          <a:p>
            <a:endParaRPr lang="it-IT" smtClean="0">
              <a:latin typeface="Times New Roman" pitchFamily="18" charset="0"/>
            </a:endParaRPr>
          </a:p>
        </p:txBody>
      </p:sp>
    </p:spTree>
    <p:extLst>
      <p:ext uri="{BB962C8B-B14F-4D97-AF65-F5344CB8AC3E}">
        <p14:creationId xmlns="" xmlns:p14="http://schemas.microsoft.com/office/powerpoint/2010/main" val="296453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0"/>
          <p:cNvSpPr>
            <a:spLocks noGrp="1" noChangeArrowheads="1"/>
          </p:cNvSpPr>
          <p:nvPr>
            <p:ph type="sldNum" sz="quarter"/>
          </p:nvPr>
        </p:nvSpPr>
        <p:spPr>
          <a:xfrm>
            <a:off x="3884613" y="8685213"/>
            <a:ext cx="2971800" cy="457200"/>
          </a:xfrm>
          <a:prstGeom prst="rect">
            <a:avLst/>
          </a:prstGeom>
          <a:noFill/>
        </p:spPr>
        <p:txBody>
          <a:bodyPr/>
          <a:lstStyle/>
          <a:p>
            <a:pPr>
              <a:buFont typeface="Times New Roman" pitchFamily="18" charset="0"/>
              <a:buNone/>
            </a:pPr>
            <a:fld id="{C2A44800-E22F-4F23-AEA3-0CFE7136ADCC}" type="slidenum">
              <a:rPr lang="en-GB">
                <a:latin typeface="Times New Roman" pitchFamily="18" charset="0"/>
              </a:rPr>
              <a:pPr>
                <a:buFont typeface="Times New Roman" pitchFamily="18" charset="0"/>
                <a:buNone/>
              </a:pPr>
              <a:t>58</a:t>
            </a:fld>
            <a:endParaRPr lang="en-GB">
              <a:latin typeface="Times New Roman" pitchFamily="18" charset="0"/>
            </a:endParaRPr>
          </a:p>
        </p:txBody>
      </p:sp>
      <p:sp>
        <p:nvSpPr>
          <p:cNvPr id="72707" name="Text Box 102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it-IT"/>
          </a:p>
        </p:txBody>
      </p:sp>
      <p:sp>
        <p:nvSpPr>
          <p:cNvPr id="72708" name="Rectangle 1026"/>
          <p:cNvSpPr txBox="1">
            <a:spLocks noGrp="1" noChangeArrowheads="1"/>
          </p:cNvSpPr>
          <p:nvPr>
            <p:ph type="body"/>
          </p:nvPr>
        </p:nvSpPr>
        <p:spPr>
          <a:xfrm>
            <a:off x="914400" y="4343400"/>
            <a:ext cx="5024438" cy="4114800"/>
          </a:xfrm>
          <a:noFill/>
          <a:ln/>
        </p:spPr>
        <p:txBody>
          <a:bodyPr wrap="none" anchor="ctr"/>
          <a:lstStyle/>
          <a:p>
            <a:endParaRPr lang="it-IT" smtClean="0">
              <a:latin typeface="Times New Roman" pitchFamily="18" charset="0"/>
            </a:endParaRPr>
          </a:p>
        </p:txBody>
      </p:sp>
    </p:spTree>
    <p:extLst>
      <p:ext uri="{BB962C8B-B14F-4D97-AF65-F5344CB8AC3E}">
        <p14:creationId xmlns="" xmlns:p14="http://schemas.microsoft.com/office/powerpoint/2010/main" val="194362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1525" y="2130425"/>
            <a:ext cx="874395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29488" y="609600"/>
            <a:ext cx="2185987"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71525" y="609600"/>
            <a:ext cx="6405563"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2800" y="4406900"/>
            <a:ext cx="874395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4350" y="274638"/>
            <a:ext cx="92583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0" y="273050"/>
            <a:ext cx="3384550"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125" y="4800600"/>
            <a:ext cx="6172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85413" cy="6856413"/>
          </a:xfrm>
          <a:prstGeom prst="rect">
            <a:avLst/>
          </a:prstGeom>
          <a:gradFill rotWithShape="0">
            <a:gsLst>
              <a:gs pos="0">
                <a:srgbClr val="0000CC"/>
              </a:gs>
              <a:gs pos="100000">
                <a:srgbClr val="0000CC">
                  <a:gamma/>
                  <a:shade val="0"/>
                  <a:invGamma/>
                </a:srgbClr>
              </a:gs>
            </a:gsLst>
            <a:lin ang="5400000" scaled="1"/>
          </a:gradFill>
          <a:ln w="12700">
            <a:noFill/>
            <a:miter lim="800000"/>
            <a:headEnd/>
            <a:tailEnd/>
          </a:ln>
          <a:effectLst/>
        </p:spPr>
        <p:txBody>
          <a:bodyPr wrap="none" anchor="ctr"/>
          <a:lstStyle/>
          <a:p>
            <a:endParaRPr lang="it-IT"/>
          </a:p>
        </p:txBody>
      </p:sp>
      <p:sp>
        <p:nvSpPr>
          <p:cNvPr id="1027" name="Freeform 3"/>
          <p:cNvSpPr>
            <a:spLocks/>
          </p:cNvSpPr>
          <p:nvPr/>
        </p:nvSpPr>
        <p:spPr bwMode="auto">
          <a:xfrm>
            <a:off x="231775" y="534988"/>
            <a:ext cx="90488" cy="5865812"/>
          </a:xfrm>
          <a:custGeom>
            <a:avLst/>
            <a:gdLst/>
            <a:ahLst/>
            <a:cxnLst>
              <a:cxn ang="0">
                <a:pos x="0" y="3694"/>
              </a:cxn>
              <a:cxn ang="0">
                <a:pos x="0" y="0"/>
              </a:cxn>
              <a:cxn ang="0">
                <a:pos x="56" y="0"/>
              </a:cxn>
              <a:cxn ang="0">
                <a:pos x="56" y="3694"/>
              </a:cxn>
              <a:cxn ang="0">
                <a:pos x="0" y="3694"/>
              </a:cxn>
            </a:cxnLst>
            <a:rect l="0" t="0" r="r" b="b"/>
            <a:pathLst>
              <a:path w="57" h="3695">
                <a:moveTo>
                  <a:pt x="0" y="3694"/>
                </a:moveTo>
                <a:lnTo>
                  <a:pt x="0" y="0"/>
                </a:lnTo>
                <a:lnTo>
                  <a:pt x="56" y="0"/>
                </a:lnTo>
                <a:lnTo>
                  <a:pt x="56" y="3694"/>
                </a:lnTo>
                <a:lnTo>
                  <a:pt x="0" y="3694"/>
                </a:lnTo>
              </a:path>
            </a:pathLst>
          </a:custGeom>
          <a:gradFill rotWithShape="0">
            <a:gsLst>
              <a:gs pos="0">
                <a:srgbClr val="FF0000">
                  <a:gamma/>
                  <a:shade val="0"/>
                  <a:invGamma/>
                </a:srgbClr>
              </a:gs>
              <a:gs pos="100000">
                <a:srgbClr val="FF0000"/>
              </a:gs>
            </a:gsLst>
            <a:lin ang="5400000" scaled="1"/>
          </a:gradFill>
          <a:ln w="12700" cap="rnd" cmpd="sng">
            <a:noFill/>
            <a:prstDash val="solid"/>
            <a:round/>
            <a:headEnd type="none" w="med" len="med"/>
            <a:tailEnd type="none" w="med" len="med"/>
          </a:ln>
          <a:effectLst/>
        </p:spPr>
        <p:txBody>
          <a:bodyPr/>
          <a:lstStyle/>
          <a:p>
            <a:endParaRPr lang="it-IT"/>
          </a:p>
        </p:txBody>
      </p:sp>
      <p:sp>
        <p:nvSpPr>
          <p:cNvPr id="1028" name="Freeform 4"/>
          <p:cNvSpPr>
            <a:spLocks/>
          </p:cNvSpPr>
          <p:nvPr/>
        </p:nvSpPr>
        <p:spPr bwMode="auto">
          <a:xfrm>
            <a:off x="9958388" y="534988"/>
            <a:ext cx="88900" cy="5865812"/>
          </a:xfrm>
          <a:custGeom>
            <a:avLst/>
            <a:gdLst/>
            <a:ahLst/>
            <a:cxnLst>
              <a:cxn ang="0">
                <a:pos x="0" y="3694"/>
              </a:cxn>
              <a:cxn ang="0">
                <a:pos x="0" y="0"/>
              </a:cxn>
              <a:cxn ang="0">
                <a:pos x="55" y="0"/>
              </a:cxn>
              <a:cxn ang="0">
                <a:pos x="55" y="3694"/>
              </a:cxn>
              <a:cxn ang="0">
                <a:pos x="0" y="3694"/>
              </a:cxn>
            </a:cxnLst>
            <a:rect l="0" t="0" r="r" b="b"/>
            <a:pathLst>
              <a:path w="56" h="3695">
                <a:moveTo>
                  <a:pt x="0" y="3694"/>
                </a:moveTo>
                <a:lnTo>
                  <a:pt x="0" y="0"/>
                </a:lnTo>
                <a:lnTo>
                  <a:pt x="55" y="0"/>
                </a:lnTo>
                <a:lnTo>
                  <a:pt x="55" y="3694"/>
                </a:lnTo>
                <a:lnTo>
                  <a:pt x="0" y="3694"/>
                </a:lnTo>
              </a:path>
            </a:pathLst>
          </a:custGeom>
          <a:gradFill rotWithShape="0">
            <a:gsLst>
              <a:gs pos="0">
                <a:srgbClr val="FF0000">
                  <a:gamma/>
                  <a:shade val="0"/>
                  <a:invGamma/>
                </a:srgbClr>
              </a:gs>
              <a:gs pos="100000">
                <a:srgbClr val="FF0000"/>
              </a:gs>
            </a:gsLst>
            <a:lin ang="5400000" scaled="1"/>
          </a:gradFill>
          <a:ln w="12700" cap="rnd" cmpd="sng">
            <a:noFill/>
            <a:prstDash val="solid"/>
            <a:round/>
            <a:headEnd type="none" w="med" len="med"/>
            <a:tailEnd type="none" w="med" len="med"/>
          </a:ln>
          <a:effectLst/>
        </p:spPr>
        <p:txBody>
          <a:bodyPr/>
          <a:lstStyle/>
          <a:p>
            <a:endParaRPr lang="it-IT"/>
          </a:p>
        </p:txBody>
      </p:sp>
      <p:sp>
        <p:nvSpPr>
          <p:cNvPr id="1029" name="Rectangle 5"/>
          <p:cNvSpPr>
            <a:spLocks noGrp="1" noChangeArrowheads="1"/>
          </p:cNvSpPr>
          <p:nvPr>
            <p:ph type="title"/>
          </p:nvPr>
        </p:nvSpPr>
        <p:spPr bwMode="auto">
          <a:xfrm>
            <a:off x="771525" y="609600"/>
            <a:ext cx="874395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it-IT" smtClean="0"/>
              <a:t>Fare clic per modificare lo stile del titolo</a:t>
            </a:r>
            <a:endParaRPr lang="en-US" smtClean="0"/>
          </a:p>
        </p:txBody>
      </p:sp>
      <p:sp>
        <p:nvSpPr>
          <p:cNvPr id="1030" name="Rectangle 6"/>
          <p:cNvSpPr>
            <a:spLocks noGrp="1" noChangeArrowheads="1"/>
          </p:cNvSpPr>
          <p:nvPr>
            <p:ph type="body" idx="1"/>
          </p:nvPr>
        </p:nvSpPr>
        <p:spPr bwMode="auto">
          <a:xfrm>
            <a:off x="771525" y="1981200"/>
            <a:ext cx="874395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969696"/>
            </a:outerShdw>
          </a:effectLst>
          <a:latin typeface="Times New Roman" pitchFamily="18" charset="0"/>
        </a:defRPr>
      </a:lvl9pPr>
    </p:titleStyle>
    <p:bodyStyle>
      <a:lvl1pPr marL="342900" indent="-342900" algn="l" rtl="0" eaLnBrk="1" fontAlgn="base" hangingPunct="1">
        <a:spcBef>
          <a:spcPct val="20000"/>
        </a:spcBef>
        <a:spcAft>
          <a:spcPct val="0"/>
        </a:spcAft>
        <a:buSzPct val="10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sz="2800">
          <a:solidFill>
            <a:schemeClr val="tx1"/>
          </a:solidFill>
          <a:latin typeface="+mn-lt"/>
        </a:defRPr>
      </a:lvl2pPr>
      <a:lvl3pPr marL="1143000" indent="-228600" algn="l" rtl="0" eaLnBrk="1" fontAlgn="base" hangingPunct="1">
        <a:spcBef>
          <a:spcPct val="20000"/>
        </a:spcBef>
        <a:spcAft>
          <a:spcPct val="0"/>
        </a:spcAft>
        <a:buSzPct val="100000"/>
        <a:buChar char="•"/>
        <a:defRPr sz="2400">
          <a:solidFill>
            <a:schemeClr val="tx1"/>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mn-lt"/>
        </a:defRPr>
      </a:lvl4pPr>
      <a:lvl5pPr marL="2057400" indent="-228600" algn="l" rtl="0" eaLnBrk="1" fontAlgn="base" hangingPunct="1">
        <a:spcBef>
          <a:spcPct val="20000"/>
        </a:spcBef>
        <a:spcAft>
          <a:spcPct val="0"/>
        </a:spcAft>
        <a:buSzPct val="100000"/>
        <a:buChar char="•"/>
        <a:defRPr sz="2000">
          <a:solidFill>
            <a:schemeClr val="tx1"/>
          </a:solidFill>
          <a:latin typeface="+mn-lt"/>
        </a:defRPr>
      </a:lvl5pPr>
      <a:lvl6pPr marL="2514600" indent="-228600" algn="l" rtl="0" eaLnBrk="1" fontAlgn="base" hangingPunct="1">
        <a:spcBef>
          <a:spcPct val="20000"/>
        </a:spcBef>
        <a:spcAft>
          <a:spcPct val="0"/>
        </a:spcAft>
        <a:buSzPct val="100000"/>
        <a:buChar char="•"/>
        <a:defRPr sz="2000">
          <a:solidFill>
            <a:schemeClr val="tx1"/>
          </a:solidFill>
          <a:latin typeface="+mn-lt"/>
        </a:defRPr>
      </a:lvl6pPr>
      <a:lvl7pPr marL="2971800" indent="-228600" algn="l" rtl="0" eaLnBrk="1" fontAlgn="base" hangingPunct="1">
        <a:spcBef>
          <a:spcPct val="20000"/>
        </a:spcBef>
        <a:spcAft>
          <a:spcPct val="0"/>
        </a:spcAft>
        <a:buSzPct val="100000"/>
        <a:buChar char="•"/>
        <a:defRPr sz="2000">
          <a:solidFill>
            <a:schemeClr val="tx1"/>
          </a:solidFill>
          <a:latin typeface="+mn-lt"/>
        </a:defRPr>
      </a:lvl7pPr>
      <a:lvl8pPr marL="3429000" indent="-228600" algn="l" rtl="0" eaLnBrk="1" fontAlgn="base" hangingPunct="1">
        <a:spcBef>
          <a:spcPct val="20000"/>
        </a:spcBef>
        <a:spcAft>
          <a:spcPct val="0"/>
        </a:spcAft>
        <a:buSzPct val="100000"/>
        <a:buChar char="•"/>
        <a:defRPr sz="2000">
          <a:solidFill>
            <a:schemeClr val="tx1"/>
          </a:solidFill>
          <a:latin typeface="+mn-lt"/>
        </a:defRPr>
      </a:lvl8pPr>
      <a:lvl9pPr marL="3886200" indent="-228600" algn="l" rtl="0" eaLnBrk="1" fontAlgn="base" hangingPunct="1">
        <a:spcBef>
          <a:spcPct val="20000"/>
        </a:spcBef>
        <a:spcAft>
          <a:spcPct val="0"/>
        </a:spcAft>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8Tyrw546YU"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O5Z6j51JKc"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requency.com/video/dailymotion-la-femme-la-cafetire-une/18765993"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HHk8WgSsBnk" TargetMode="Externa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gif"/><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gif"/></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EJFHi4qEZSE"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ondazionemaxxi.it/wp-content/uploads/2012/08/arttalk_merce_pdp.jpg"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ultureteatrali.org/images/pdf/CT14_2.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hyperlink" Target="http://www.youtube.com/watch?v=4t-NtrLzgk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youtube.com/watch?v=4t-NtrLzgkE" TargetMode="Externa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youtube.com/watch?v=9Zsd-K5aKyI" TargetMode="Externa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hyperlink" Target="https://www.youtube.com/watch?v=iZ7Y3NvfRMk" TargetMode="External"/><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hyperlink" Target="https://www.youtube.com/watch?v=lCeAD9idtls" TargetMode="External"/><Relationship Id="rId5" Type="http://schemas.openxmlformats.org/officeDocument/2006/relationships/image" Target="../media/image59.png"/><Relationship Id="rId4" Type="http://schemas.openxmlformats.org/officeDocument/2006/relationships/hyperlink" Target="http://www.youtube.com/watch?v=8LySVUlnkF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b26E0D2pm1c&amp;list=PL1lzpGG96tWuu7zyXe9La2sCNb_Ax6yOT&amp;index=8" TargetMode="Externa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youtube.com/watch?v=tYcE5ZcF3u0" TargetMode="Externa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WpzgbMnEDko&amp;list=PLC8DBD7970D1E01A9&amp;index=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71.jpeg"/><Relationship Id="rId4" Type="http://schemas.openxmlformats.org/officeDocument/2006/relationships/image" Target="../media/image70.jpe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77.tif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robert-wilson.jpg"/>
          <p:cNvPicPr>
            <a:picLocks noChangeAspect="1"/>
          </p:cNvPicPr>
          <p:nvPr/>
        </p:nvPicPr>
        <p:blipFill>
          <a:blip r:embed="rId3" cstate="print"/>
          <a:stretch>
            <a:fillRect/>
          </a:stretch>
        </p:blipFill>
        <p:spPr>
          <a:xfrm>
            <a:off x="2119164" y="1489278"/>
            <a:ext cx="5544616" cy="5306741"/>
          </a:xfrm>
          <a:prstGeom prst="rect">
            <a:avLst/>
          </a:prstGeom>
        </p:spPr>
      </p:pic>
      <p:sp>
        <p:nvSpPr>
          <p:cNvPr id="3074" name="Rectangle 2"/>
          <p:cNvSpPr>
            <a:spLocks noChangeArrowheads="1"/>
          </p:cNvSpPr>
          <p:nvPr/>
        </p:nvSpPr>
        <p:spPr bwMode="auto">
          <a:xfrm>
            <a:off x="800100" y="6248400"/>
            <a:ext cx="2133600" cy="457200"/>
          </a:xfrm>
          <a:prstGeom prst="rect">
            <a:avLst/>
          </a:prstGeom>
          <a:noFill/>
          <a:ln w="12700">
            <a:noFill/>
            <a:miter lim="800000"/>
            <a:headEnd/>
            <a:tailEnd/>
          </a:ln>
          <a:effectLst/>
        </p:spPr>
        <p:txBody>
          <a:bodyPr wrap="none" anchor="ctr"/>
          <a:lstStyle/>
          <a:p>
            <a:endParaRPr lang="it-IT"/>
          </a:p>
        </p:txBody>
      </p:sp>
      <p:sp>
        <p:nvSpPr>
          <p:cNvPr id="3075" name="Rectangle 3"/>
          <p:cNvSpPr>
            <a:spLocks noChangeArrowheads="1"/>
          </p:cNvSpPr>
          <p:nvPr/>
        </p:nvSpPr>
        <p:spPr bwMode="auto">
          <a:xfrm>
            <a:off x="3543300" y="6248400"/>
            <a:ext cx="3200400" cy="457200"/>
          </a:xfrm>
          <a:prstGeom prst="rect">
            <a:avLst/>
          </a:prstGeom>
          <a:noFill/>
          <a:ln w="12700">
            <a:noFill/>
            <a:miter lim="800000"/>
            <a:headEnd/>
            <a:tailEnd/>
          </a:ln>
          <a:effectLst/>
        </p:spPr>
        <p:txBody>
          <a:bodyPr wrap="none" anchor="ctr"/>
          <a:lstStyle/>
          <a:p>
            <a:endParaRPr lang="it-IT"/>
          </a:p>
        </p:txBody>
      </p:sp>
      <p:sp>
        <p:nvSpPr>
          <p:cNvPr id="3076" name="Rectangle 4"/>
          <p:cNvSpPr>
            <a:spLocks noChangeArrowheads="1"/>
          </p:cNvSpPr>
          <p:nvPr/>
        </p:nvSpPr>
        <p:spPr bwMode="auto">
          <a:xfrm>
            <a:off x="771525" y="6248400"/>
            <a:ext cx="2143125" cy="457200"/>
          </a:xfrm>
          <a:prstGeom prst="rect">
            <a:avLst/>
          </a:prstGeom>
          <a:noFill/>
          <a:ln w="12700">
            <a:noFill/>
            <a:miter lim="800000"/>
            <a:headEnd/>
            <a:tailEnd/>
          </a:ln>
          <a:effectLst/>
        </p:spPr>
        <p:txBody>
          <a:bodyPr wrap="none" anchor="ctr"/>
          <a:lstStyle/>
          <a:p>
            <a:endParaRPr lang="it-IT"/>
          </a:p>
        </p:txBody>
      </p:sp>
      <p:sp>
        <p:nvSpPr>
          <p:cNvPr id="3077" name="Rectangle 5"/>
          <p:cNvSpPr>
            <a:spLocks noChangeArrowheads="1"/>
          </p:cNvSpPr>
          <p:nvPr/>
        </p:nvSpPr>
        <p:spPr bwMode="auto">
          <a:xfrm>
            <a:off x="3514725" y="6248400"/>
            <a:ext cx="3257550" cy="457200"/>
          </a:xfrm>
          <a:prstGeom prst="rect">
            <a:avLst/>
          </a:prstGeom>
          <a:noFill/>
          <a:ln w="12700">
            <a:noFill/>
            <a:miter lim="800000"/>
            <a:headEnd/>
            <a:tailEnd/>
          </a:ln>
          <a:effectLst/>
        </p:spPr>
        <p:txBody>
          <a:bodyPr wrap="none" anchor="ctr"/>
          <a:lstStyle/>
          <a:p>
            <a:endParaRPr lang="it-IT"/>
          </a:p>
        </p:txBody>
      </p:sp>
      <p:sp>
        <p:nvSpPr>
          <p:cNvPr id="3078" name="Rectangle 6"/>
          <p:cNvSpPr>
            <a:spLocks noGrp="1" noChangeArrowheads="1"/>
          </p:cNvSpPr>
          <p:nvPr>
            <p:ph type="ctrTitle"/>
          </p:nvPr>
        </p:nvSpPr>
        <p:spPr>
          <a:xfrm>
            <a:off x="771525" y="5199335"/>
            <a:ext cx="8044383" cy="1470025"/>
          </a:xfrm>
          <a:ln/>
        </p:spPr>
        <p:txBody>
          <a:bodyPr/>
          <a:lstStyle/>
          <a:p>
            <a:r>
              <a:rPr lang="it-IT" dirty="0" smtClean="0"/>
              <a:t>Il </a:t>
            </a:r>
            <a:r>
              <a:rPr lang="it-IT" dirty="0"/>
              <a:t>T</a:t>
            </a:r>
            <a:r>
              <a:rPr lang="it-IT" dirty="0" smtClean="0"/>
              <a:t>eatro dell’immagine </a:t>
            </a:r>
            <a:br>
              <a:rPr lang="it-IT" dirty="0" smtClean="0"/>
            </a:br>
            <a:r>
              <a:rPr lang="it-IT" dirty="0" smtClean="0"/>
              <a:t>e il Teatro del tempo</a:t>
            </a:r>
            <a:endParaRPr lang="it-IT" dirty="0"/>
          </a:p>
        </p:txBody>
      </p:sp>
      <p:sp>
        <p:nvSpPr>
          <p:cNvPr id="14" name="Sottotitolo 13"/>
          <p:cNvSpPr>
            <a:spLocks noGrp="1"/>
          </p:cNvSpPr>
          <p:nvPr>
            <p:ph type="subTitle" idx="1"/>
          </p:nvPr>
        </p:nvSpPr>
        <p:spPr/>
        <p:txBody>
          <a:bodyPr/>
          <a:lstStyle/>
          <a:p>
            <a:endParaRPr lang="it-IT" dirty="0"/>
          </a:p>
        </p:txBody>
      </p:sp>
      <p:pic>
        <p:nvPicPr>
          <p:cNvPr id="15" name="Immagine 14" descr="robertwilson_logo.gif"/>
          <p:cNvPicPr>
            <a:picLocks noChangeAspect="1"/>
          </p:cNvPicPr>
          <p:nvPr/>
        </p:nvPicPr>
        <p:blipFill>
          <a:blip r:embed="rId4" cstate="print"/>
          <a:stretch>
            <a:fillRect/>
          </a:stretch>
        </p:blipFill>
        <p:spPr>
          <a:xfrm>
            <a:off x="1759124" y="188640"/>
            <a:ext cx="6408712" cy="111325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43100" y="682215"/>
            <a:ext cx="7658050" cy="5842409"/>
          </a:xfrm>
          <a:prstGeom prst="rect">
            <a:avLst/>
          </a:prstGeom>
        </p:spPr>
      </p:pic>
      <p:sp>
        <p:nvSpPr>
          <p:cNvPr id="3" name="CasellaDiTesto 2"/>
          <p:cNvSpPr txBox="1"/>
          <p:nvPr/>
        </p:nvSpPr>
        <p:spPr>
          <a:xfrm>
            <a:off x="534988" y="476672"/>
            <a:ext cx="864096" cy="461665"/>
          </a:xfrm>
          <a:prstGeom prst="rect">
            <a:avLst/>
          </a:prstGeom>
          <a:noFill/>
        </p:spPr>
        <p:txBody>
          <a:bodyPr wrap="square" rtlCol="0">
            <a:spAutoFit/>
          </a:bodyPr>
          <a:lstStyle/>
          <a:p>
            <a:r>
              <a:rPr lang="it-IT" dirty="0" err="1" smtClean="0">
                <a:hlinkClick r:id="rId3"/>
              </a:rPr>
              <a:t>xy</a:t>
            </a:r>
            <a:endParaRPr lang="it-IT" dirty="0"/>
          </a:p>
        </p:txBody>
      </p:sp>
    </p:spTree>
    <p:extLst>
      <p:ext uri="{BB962C8B-B14F-4D97-AF65-F5344CB8AC3E}">
        <p14:creationId xmlns="" xmlns:p14="http://schemas.microsoft.com/office/powerpoint/2010/main" val="50167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67036" y="296652"/>
            <a:ext cx="8748464" cy="6561348"/>
          </a:xfrm>
          <a:prstGeom prst="rect">
            <a:avLst/>
          </a:prstGeom>
        </p:spPr>
      </p:pic>
      <p:sp>
        <p:nvSpPr>
          <p:cNvPr id="3" name="CasellaDiTesto 2"/>
          <p:cNvSpPr txBox="1"/>
          <p:nvPr/>
        </p:nvSpPr>
        <p:spPr>
          <a:xfrm>
            <a:off x="390972" y="332656"/>
            <a:ext cx="432048" cy="461665"/>
          </a:xfrm>
          <a:prstGeom prst="rect">
            <a:avLst/>
          </a:prstGeom>
          <a:noFill/>
        </p:spPr>
        <p:txBody>
          <a:bodyPr wrap="square" rtlCol="0">
            <a:spAutoFit/>
          </a:bodyPr>
          <a:lstStyle/>
          <a:p>
            <a:r>
              <a:rPr lang="it-IT" dirty="0" err="1" smtClean="0">
                <a:hlinkClick r:id="rId3"/>
              </a:rPr>
              <a:t>ss</a:t>
            </a:r>
            <a:endParaRPr lang="it-IT" dirty="0"/>
          </a:p>
        </p:txBody>
      </p:sp>
    </p:spTree>
    <p:extLst>
      <p:ext uri="{BB962C8B-B14F-4D97-AF65-F5344CB8AC3E}">
        <p14:creationId xmlns="" xmlns:p14="http://schemas.microsoft.com/office/powerpoint/2010/main" val="3917243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1525" y="260648"/>
            <a:ext cx="8743950" cy="1143000"/>
          </a:xfrm>
        </p:spPr>
        <p:txBody>
          <a:bodyPr/>
          <a:lstStyle/>
          <a:p>
            <a:r>
              <a:rPr lang="it-IT" dirty="0" smtClean="0"/>
              <a:t>Wilson video: </a:t>
            </a:r>
            <a:r>
              <a:rPr lang="it-IT" dirty="0" smtClean="0">
                <a:hlinkClick r:id="rId2"/>
              </a:rPr>
              <a:t>La femme a la </a:t>
            </a:r>
            <a:r>
              <a:rPr lang="it-IT" dirty="0" err="1" smtClean="0">
                <a:hlinkClick r:id="rId2"/>
              </a:rPr>
              <a:t>cafetiere</a:t>
            </a:r>
            <a:endParaRPr lang="it-IT" dirty="0"/>
          </a:p>
        </p:txBody>
      </p:sp>
      <p:pic>
        <p:nvPicPr>
          <p:cNvPr id="4" name="Segnaposto contenuto 3" descr="cez.jpg"/>
          <p:cNvPicPr>
            <a:picLocks noGrp="1" noChangeAspect="1"/>
          </p:cNvPicPr>
          <p:nvPr>
            <p:ph idx="1"/>
          </p:nvPr>
        </p:nvPicPr>
        <p:blipFill>
          <a:blip r:embed="rId3" cstate="print"/>
          <a:stretch>
            <a:fillRect/>
          </a:stretch>
        </p:blipFill>
        <p:spPr>
          <a:xfrm>
            <a:off x="6410598" y="1772816"/>
            <a:ext cx="3485430" cy="2592288"/>
          </a:xfrm>
        </p:spPr>
      </p:pic>
      <p:pic>
        <p:nvPicPr>
          <p:cNvPr id="5" name="Immagine 4" descr="280px-Paul_Cézanne_064.jpg"/>
          <p:cNvPicPr>
            <a:picLocks noChangeAspect="1"/>
          </p:cNvPicPr>
          <p:nvPr/>
        </p:nvPicPr>
        <p:blipFill>
          <a:blip r:embed="rId4" cstate="print"/>
          <a:stretch>
            <a:fillRect/>
          </a:stretch>
        </p:blipFill>
        <p:spPr>
          <a:xfrm>
            <a:off x="390973" y="1196752"/>
            <a:ext cx="2723212" cy="3744416"/>
          </a:xfrm>
          <a:prstGeom prst="rect">
            <a:avLst/>
          </a:prstGeom>
        </p:spPr>
      </p:pic>
      <p:sp>
        <p:nvSpPr>
          <p:cNvPr id="6" name="Rettangolo 5"/>
          <p:cNvSpPr/>
          <p:nvPr/>
        </p:nvSpPr>
        <p:spPr>
          <a:xfrm>
            <a:off x="390972" y="4581128"/>
            <a:ext cx="9433048" cy="2677656"/>
          </a:xfrm>
          <a:prstGeom prst="rect">
            <a:avLst/>
          </a:prstGeom>
        </p:spPr>
        <p:txBody>
          <a:bodyPr wrap="square">
            <a:spAutoFit/>
          </a:bodyPr>
          <a:lstStyle/>
          <a:p>
            <a:pPr algn="r"/>
            <a:r>
              <a:rPr lang="it-IT" dirty="0" smtClean="0"/>
              <a:t>I</a:t>
            </a:r>
          </a:p>
          <a:p>
            <a:pPr algn="r"/>
            <a:r>
              <a:rPr lang="it-IT" dirty="0" smtClean="0"/>
              <a:t>l </a:t>
            </a:r>
            <a:r>
              <a:rPr lang="it-IT" dirty="0"/>
              <a:t>corpo della donna, la tazza e la caffettiera sono rappresentati in maniera molto semplificata in base ad una stretta organizzazione di linee orizzontali e verticali. </a:t>
            </a:r>
            <a:r>
              <a:rPr lang="it-IT" dirty="0" smtClean="0"/>
              <a:t> La </a:t>
            </a:r>
            <a:r>
              <a:rPr lang="it-IT" dirty="0" err="1"/>
              <a:t>geometrizzazione</a:t>
            </a:r>
            <a:r>
              <a:rPr lang="it-IT" dirty="0"/>
              <a:t> dei volumi, così come l’angolo di vista del tavolo, raffigurato in una prospettiva molto più alta rispetto a quella utilizzata per gli oggetti collocati sopra, preannuncia il cubismo.</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2980" y="764704"/>
            <a:ext cx="9433048" cy="6001643"/>
          </a:xfrm>
          <a:prstGeom prst="rect">
            <a:avLst/>
          </a:prstGeom>
        </p:spPr>
        <p:txBody>
          <a:bodyPr wrap="square">
            <a:spAutoFit/>
          </a:bodyPr>
          <a:lstStyle/>
          <a:p>
            <a:r>
              <a:rPr lang="it-IT" dirty="0" smtClean="0"/>
              <a:t>Esempio di </a:t>
            </a:r>
            <a:r>
              <a:rPr lang="it-IT" b="1" dirty="0" smtClean="0">
                <a:solidFill>
                  <a:srgbClr val="FFFF00"/>
                </a:solidFill>
              </a:rPr>
              <a:t>Teatro </a:t>
            </a:r>
            <a:r>
              <a:rPr lang="it-IT" b="1" dirty="0" err="1" smtClean="0">
                <a:solidFill>
                  <a:srgbClr val="FFFF00"/>
                </a:solidFill>
              </a:rPr>
              <a:t>postdrammatico</a:t>
            </a:r>
            <a:r>
              <a:rPr lang="it-IT" dirty="0" smtClean="0"/>
              <a:t> definizione di </a:t>
            </a:r>
            <a:r>
              <a:rPr lang="it-IT" dirty="0" err="1" smtClean="0"/>
              <a:t>Hans-Thies</a:t>
            </a:r>
            <a:r>
              <a:rPr lang="it-IT" dirty="0" smtClean="0"/>
              <a:t> </a:t>
            </a:r>
            <a:r>
              <a:rPr lang="it-IT" dirty="0" err="1"/>
              <a:t>Lehmann</a:t>
            </a:r>
            <a:r>
              <a:rPr lang="it-IT" dirty="0"/>
              <a:t>. Quello che distingue il teatro </a:t>
            </a:r>
            <a:r>
              <a:rPr lang="it-IT" dirty="0" err="1"/>
              <a:t>postdrammatico</a:t>
            </a:r>
            <a:r>
              <a:rPr lang="it-IT" dirty="0"/>
              <a:t>, collocato a partire dagli anni ’70 </a:t>
            </a:r>
            <a:r>
              <a:rPr lang="it-IT" dirty="0" smtClean="0"/>
              <a:t> da </a:t>
            </a:r>
            <a:r>
              <a:rPr lang="it-IT" dirty="0"/>
              <a:t>quello drammatico, che </a:t>
            </a:r>
            <a:r>
              <a:rPr lang="it-IT" dirty="0" smtClean="0"/>
              <a:t>lo </a:t>
            </a:r>
            <a:r>
              <a:rPr lang="it-IT" dirty="0"/>
              <a:t>precede, è </a:t>
            </a:r>
            <a:r>
              <a:rPr lang="it-IT" dirty="0" smtClean="0"/>
              <a:t>la </a:t>
            </a:r>
            <a:r>
              <a:rPr lang="it-IT" dirty="0"/>
              <a:t>non dominanza del </a:t>
            </a:r>
            <a:r>
              <a:rPr lang="it-IT" dirty="0" smtClean="0"/>
              <a:t>testo.</a:t>
            </a:r>
          </a:p>
          <a:p>
            <a:endParaRPr lang="it-IT" dirty="0" smtClean="0"/>
          </a:p>
          <a:p>
            <a:r>
              <a:rPr lang="it-IT" dirty="0" smtClean="0"/>
              <a:t>Il </a:t>
            </a:r>
            <a:r>
              <a:rPr lang="it-IT" dirty="0"/>
              <a:t>teatro </a:t>
            </a:r>
            <a:r>
              <a:rPr lang="it-IT" dirty="0" err="1" smtClean="0"/>
              <a:t>postdrammatico</a:t>
            </a:r>
            <a:r>
              <a:rPr lang="it-IT" dirty="0" smtClean="0"/>
              <a:t>,antiaristotelico</a:t>
            </a:r>
            <a:r>
              <a:rPr lang="it-IT" dirty="0"/>
              <a:t>, </a:t>
            </a:r>
            <a:r>
              <a:rPr lang="it-IT" dirty="0" smtClean="0"/>
              <a:t>nega le unità di tempo luogo e azione </a:t>
            </a:r>
            <a:r>
              <a:rPr lang="it-IT" dirty="0"/>
              <a:t>e sarebbe eminentemente caratterizzato dalla </a:t>
            </a:r>
            <a:r>
              <a:rPr lang="it-IT" dirty="0" smtClean="0"/>
              <a:t>frammentazione </a:t>
            </a:r>
            <a:r>
              <a:rPr lang="it-IT" dirty="0"/>
              <a:t>e dalla inconsistenza delle trame che vengono totalmente assorbite nella scrittura scenica, nella composizione globale dell’evento </a:t>
            </a:r>
            <a:r>
              <a:rPr lang="it-IT" dirty="0" smtClean="0"/>
              <a:t>teatrale. </a:t>
            </a:r>
          </a:p>
          <a:p>
            <a:endParaRPr lang="it-IT" dirty="0" smtClean="0"/>
          </a:p>
          <a:p>
            <a:r>
              <a:rPr lang="it-IT" dirty="0" smtClean="0"/>
              <a:t>Nel </a:t>
            </a:r>
            <a:r>
              <a:rPr lang="it-IT" dirty="0"/>
              <a:t>teatro </a:t>
            </a:r>
            <a:r>
              <a:rPr lang="it-IT" dirty="0" err="1"/>
              <a:t>postdrammatico</a:t>
            </a:r>
            <a:r>
              <a:rPr lang="it-IT" dirty="0"/>
              <a:t> non si cerca più di realizzare sulla scena la totalità coerente di una composizione costituita da parole, suoni, gesti, azioni perché questi elementi vengono riorganizzati secondo </a:t>
            </a:r>
            <a:r>
              <a:rPr lang="it-IT" dirty="0">
                <a:solidFill>
                  <a:srgbClr val="FFFF00"/>
                </a:solidFill>
              </a:rPr>
              <a:t>un montaggio che tende alla frammentazione e si smarca dal criterio di unità e sintesi propria del dramma moderno. </a:t>
            </a:r>
          </a:p>
          <a:p>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5027" y="609600"/>
            <a:ext cx="8620447" cy="587152"/>
          </a:xfrm>
        </p:spPr>
        <p:txBody>
          <a:bodyPr/>
          <a:lstStyle/>
          <a:p>
            <a:r>
              <a:rPr lang="it-IT" dirty="0" smtClean="0"/>
              <a:t>La Luce-Attore</a:t>
            </a:r>
            <a:endParaRPr lang="it-IT" dirty="0"/>
          </a:p>
        </p:txBody>
      </p:sp>
      <p:sp>
        <p:nvSpPr>
          <p:cNvPr id="3" name="CasellaDiTesto 2"/>
          <p:cNvSpPr txBox="1"/>
          <p:nvPr/>
        </p:nvSpPr>
        <p:spPr>
          <a:xfrm>
            <a:off x="679004" y="2060848"/>
            <a:ext cx="9217024" cy="4524315"/>
          </a:xfrm>
          <a:prstGeom prst="rect">
            <a:avLst/>
          </a:prstGeom>
          <a:noFill/>
        </p:spPr>
        <p:txBody>
          <a:bodyPr wrap="square" rtlCol="0">
            <a:spAutoFit/>
          </a:bodyPr>
          <a:lstStyle/>
          <a:p>
            <a:r>
              <a:rPr lang="it-IT" dirty="0" smtClean="0">
                <a:solidFill>
                  <a:schemeClr val="bg1"/>
                </a:solidFill>
              </a:rPr>
              <a:t>Il </a:t>
            </a:r>
            <a:r>
              <a:rPr lang="it-IT" dirty="0" err="1" smtClean="0">
                <a:solidFill>
                  <a:schemeClr val="bg1"/>
                </a:solidFill>
              </a:rPr>
              <a:t>visual</a:t>
            </a:r>
            <a:r>
              <a:rPr lang="it-IT" dirty="0" smtClean="0">
                <a:solidFill>
                  <a:schemeClr val="bg1"/>
                </a:solidFill>
              </a:rPr>
              <a:t> book è la base dell’organizzazione visiva di Bob Wilson. La funzione è strutturale, lo scopo è  costruire lo spazio-tempo della scena</a:t>
            </a:r>
            <a:r>
              <a:rPr lang="it-IT" dirty="0" smtClean="0"/>
              <a:t>. </a:t>
            </a:r>
          </a:p>
          <a:p>
            <a:endParaRPr lang="it-IT" dirty="0"/>
          </a:p>
          <a:p>
            <a:endParaRPr lang="it-IT" dirty="0" smtClean="0"/>
          </a:p>
          <a:p>
            <a:endParaRPr lang="it-IT" dirty="0"/>
          </a:p>
          <a:p>
            <a:endParaRPr lang="it-IT" dirty="0" smtClean="0"/>
          </a:p>
          <a:p>
            <a:r>
              <a:rPr lang="it-IT" dirty="0" smtClean="0">
                <a:solidFill>
                  <a:schemeClr val="bg1"/>
                </a:solidFill>
              </a:rPr>
              <a:t>Ogni movimento, ogni scena viene scandita da una luce che vibra di sensazioni cromatiche che spesso sono reminiscenze di quadri da </a:t>
            </a:r>
            <a:r>
              <a:rPr lang="it-IT" dirty="0" err="1" smtClean="0">
                <a:solidFill>
                  <a:schemeClr val="bg1"/>
                </a:solidFill>
              </a:rPr>
              <a:t>Vermeer</a:t>
            </a:r>
            <a:r>
              <a:rPr lang="it-IT" dirty="0" smtClean="0">
                <a:solidFill>
                  <a:schemeClr val="bg1"/>
                </a:solidFill>
              </a:rPr>
              <a:t>  Magritte CEZANNE per le pure forme, per la composizione sintetica.  PITTURARE lo SPAZIO significa COMPORLO dei suoi elementi basici: linee forme geometriche luci e colori.</a:t>
            </a:r>
          </a:p>
          <a:p>
            <a:endParaRPr lang="it-IT" dirty="0"/>
          </a:p>
        </p:txBody>
      </p:sp>
      <p:pic>
        <p:nvPicPr>
          <p:cNvPr id="4" name="Immagine 3" descr="ensteinbozzetto.bmp"/>
          <p:cNvPicPr>
            <a:picLocks noChangeAspect="1"/>
          </p:cNvPicPr>
          <p:nvPr/>
        </p:nvPicPr>
        <p:blipFill>
          <a:blip r:embed="rId2" cstate="print"/>
          <a:stretch>
            <a:fillRect/>
          </a:stretch>
        </p:blipFill>
        <p:spPr>
          <a:xfrm>
            <a:off x="2095500" y="657225"/>
            <a:ext cx="6096000" cy="5543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obertwilson,,,,.jpg"/>
          <p:cNvPicPr>
            <a:picLocks noChangeAspect="1"/>
          </p:cNvPicPr>
          <p:nvPr/>
        </p:nvPicPr>
        <p:blipFill>
          <a:blip r:embed="rId2" cstate="print"/>
          <a:stretch>
            <a:fillRect/>
          </a:stretch>
        </p:blipFill>
        <p:spPr>
          <a:xfrm>
            <a:off x="606996" y="2276872"/>
            <a:ext cx="4469120" cy="2952328"/>
          </a:xfrm>
          <a:prstGeom prst="rect">
            <a:avLst/>
          </a:prstGeom>
        </p:spPr>
      </p:pic>
      <p:pic>
        <p:nvPicPr>
          <p:cNvPr id="3" name="Immagine 2" descr="llll.jpg"/>
          <p:cNvPicPr>
            <a:picLocks noChangeAspect="1"/>
          </p:cNvPicPr>
          <p:nvPr/>
        </p:nvPicPr>
        <p:blipFill>
          <a:blip r:embed="rId3" cstate="print"/>
          <a:stretch>
            <a:fillRect/>
          </a:stretch>
        </p:blipFill>
        <p:spPr>
          <a:xfrm>
            <a:off x="5427709" y="2276872"/>
            <a:ext cx="4180287" cy="29523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9500" y="717550"/>
            <a:ext cx="8128000" cy="5422900"/>
          </a:xfrm>
          <a:prstGeom prst="rect">
            <a:avLst/>
          </a:prstGeom>
        </p:spPr>
      </p:pic>
    </p:spTree>
    <p:extLst>
      <p:ext uri="{BB962C8B-B14F-4D97-AF65-F5344CB8AC3E}">
        <p14:creationId xmlns="" xmlns:p14="http://schemas.microsoft.com/office/powerpoint/2010/main" val="4275327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Luce e corpo</a:t>
            </a:r>
            <a:endParaRPr lang="it-IT" dirty="0"/>
          </a:p>
        </p:txBody>
      </p:sp>
      <p:pic>
        <p:nvPicPr>
          <p:cNvPr id="3" name="Immagine 2" descr="corpi.jpg"/>
          <p:cNvPicPr>
            <a:picLocks noChangeAspect="1"/>
          </p:cNvPicPr>
          <p:nvPr/>
        </p:nvPicPr>
        <p:blipFill>
          <a:blip r:embed="rId2" cstate="print"/>
          <a:stretch>
            <a:fillRect/>
          </a:stretch>
        </p:blipFill>
        <p:spPr>
          <a:xfrm>
            <a:off x="895028" y="1916832"/>
            <a:ext cx="1524000" cy="1009650"/>
          </a:xfrm>
          <a:prstGeom prst="rect">
            <a:avLst/>
          </a:prstGeom>
        </p:spPr>
      </p:pic>
      <p:pic>
        <p:nvPicPr>
          <p:cNvPr id="4" name="Immagine 3" descr="giorni-felici-wilson.jpg"/>
          <p:cNvPicPr>
            <a:picLocks noChangeAspect="1"/>
          </p:cNvPicPr>
          <p:nvPr/>
        </p:nvPicPr>
        <p:blipFill>
          <a:blip r:embed="rId3" cstate="print"/>
          <a:stretch>
            <a:fillRect/>
          </a:stretch>
        </p:blipFill>
        <p:spPr>
          <a:xfrm>
            <a:off x="3199284" y="1916832"/>
            <a:ext cx="4280495" cy="4280495"/>
          </a:xfrm>
          <a:prstGeom prst="rect">
            <a:avLst/>
          </a:prstGeom>
        </p:spPr>
      </p:pic>
      <p:pic>
        <p:nvPicPr>
          <p:cNvPr id="6" name="Immagine 5" descr="grapgic.jpg"/>
          <p:cNvPicPr>
            <a:picLocks noChangeAspect="1"/>
          </p:cNvPicPr>
          <p:nvPr/>
        </p:nvPicPr>
        <p:blipFill>
          <a:blip r:embed="rId4" cstate="print"/>
          <a:stretch>
            <a:fillRect/>
          </a:stretch>
        </p:blipFill>
        <p:spPr>
          <a:xfrm>
            <a:off x="606996" y="4221088"/>
            <a:ext cx="2226729" cy="1751459"/>
          </a:xfrm>
          <a:prstGeom prst="rect">
            <a:avLst/>
          </a:prstGeom>
        </p:spPr>
      </p:pic>
      <p:pic>
        <p:nvPicPr>
          <p:cNvPr id="7" name="Immagine 6" descr="lulu.jpg"/>
          <p:cNvPicPr>
            <a:picLocks noChangeAspect="1"/>
          </p:cNvPicPr>
          <p:nvPr/>
        </p:nvPicPr>
        <p:blipFill>
          <a:blip r:embed="rId5" cstate="print"/>
          <a:stretch>
            <a:fillRect/>
          </a:stretch>
        </p:blipFill>
        <p:spPr>
          <a:xfrm>
            <a:off x="7879804" y="1916832"/>
            <a:ext cx="1524000" cy="1009650"/>
          </a:xfrm>
          <a:prstGeom prst="rect">
            <a:avLst/>
          </a:prstGeom>
        </p:spPr>
      </p:pic>
      <p:pic>
        <p:nvPicPr>
          <p:cNvPr id="9" name="Immagine 8" descr="prg_6359_012.png"/>
          <p:cNvPicPr>
            <a:picLocks noChangeAspect="1"/>
          </p:cNvPicPr>
          <p:nvPr/>
        </p:nvPicPr>
        <p:blipFill>
          <a:blip r:embed="rId6" cstate="print"/>
          <a:stretch>
            <a:fillRect/>
          </a:stretch>
        </p:blipFill>
        <p:spPr>
          <a:xfrm>
            <a:off x="7807796" y="4149080"/>
            <a:ext cx="1872208" cy="1872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 presetClass="emph" presetSubtype="0" fill="hold" nodeType="withEffect">
                                  <p:stCondLst>
                                    <p:cond delay="0"/>
                                  </p:stCondLst>
                                  <p:childTnLst>
                                    <p:animScale>
                                      <p:cBhvr>
                                        <p:cTn id="9" dur="2000" fill="hold"/>
                                        <p:tgtEl>
                                          <p:spTgt spid="3"/>
                                        </p:tgtEl>
                                      </p:cBhvr>
                                      <p:by x="150000" y="150000"/>
                                    </p:animScale>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6" presetClass="emph" presetSubtype="0" fill="hold" nodeType="withEffect">
                                  <p:stCondLst>
                                    <p:cond delay="0"/>
                                  </p:stCondLst>
                                  <p:childTnLst>
                                    <p:animScale>
                                      <p:cBhvr>
                                        <p:cTn id="14" dur="2000" fill="hold"/>
                                        <p:tgtEl>
                                          <p:spTgt spid="6"/>
                                        </p:tgtEl>
                                      </p:cBhvr>
                                      <p:by x="150000" y="150000"/>
                                    </p:animScale>
                                  </p:childTnLst>
                                </p:cTn>
                              </p:par>
                              <p:par>
                                <p:cTn id="15" presetID="10" presetClass="exit" presetSubtype="0" fill="hold" nodeType="withEffect">
                                  <p:stCondLst>
                                    <p:cond delay="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par>
                                <p:cTn id="21" presetID="6" presetClass="emph" presetSubtype="0" fill="hold" nodeType="withEffect">
                                  <p:stCondLst>
                                    <p:cond delay="0"/>
                                  </p:stCondLst>
                                  <p:childTnLst>
                                    <p:animScale>
                                      <p:cBhvr>
                                        <p:cTn id="22" dur="2000" fill="hold"/>
                                        <p:tgtEl>
                                          <p:spTgt spid="7"/>
                                        </p:tgtEl>
                                      </p:cBhvr>
                                      <p:by x="150000" y="150000"/>
                                    </p:animScale>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10" presetClass="exit" presetSubtype="0" fill="hold" nodeType="withEffect">
                                  <p:stCondLst>
                                    <p:cond delay="0"/>
                                  </p:stCondLst>
                                  <p:childTnLst>
                                    <p:animEffect transition="out" filter="fade">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par>
                                <p:cTn id="32" presetID="6" presetClass="emph" presetSubtype="0" fill="hold" nodeType="withEffect">
                                  <p:stCondLst>
                                    <p:cond delay="0"/>
                                  </p:stCondLst>
                                  <p:childTnLst>
                                    <p:animScale>
                                      <p:cBhvr>
                                        <p:cTn id="33"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robert_wilson-2.jpg"/>
          <p:cNvPicPr>
            <a:picLocks noChangeAspect="1"/>
          </p:cNvPicPr>
          <p:nvPr/>
        </p:nvPicPr>
        <p:blipFill>
          <a:blip r:embed="rId2" cstate="print"/>
          <a:stretch>
            <a:fillRect/>
          </a:stretch>
        </p:blipFill>
        <p:spPr>
          <a:xfrm>
            <a:off x="2705100" y="3737174"/>
            <a:ext cx="4876800" cy="2788170"/>
          </a:xfrm>
          <a:prstGeom prst="rect">
            <a:avLst/>
          </a:prstGeom>
        </p:spPr>
      </p:pic>
      <p:sp>
        <p:nvSpPr>
          <p:cNvPr id="4" name="Rettangolo 3"/>
          <p:cNvSpPr/>
          <p:nvPr/>
        </p:nvSpPr>
        <p:spPr>
          <a:xfrm>
            <a:off x="823020" y="548680"/>
            <a:ext cx="8784976" cy="3785652"/>
          </a:xfrm>
          <a:prstGeom prst="rect">
            <a:avLst/>
          </a:prstGeom>
        </p:spPr>
        <p:txBody>
          <a:bodyPr wrap="square">
            <a:spAutoFit/>
          </a:bodyPr>
          <a:lstStyle/>
          <a:p>
            <a:r>
              <a:rPr lang="it-IT" dirty="0" smtClean="0"/>
              <a:t>Protagonista </a:t>
            </a:r>
            <a:r>
              <a:rPr lang="it-IT" dirty="0"/>
              <a:t>è la luce e nello specifico il colore, che è sfondo sfumato ed assume varie tonalità, soprattutto l'azzurro. </a:t>
            </a:r>
            <a:r>
              <a:rPr lang="it-IT" dirty="0" smtClean="0"/>
              <a:t>Le </a:t>
            </a:r>
            <a:r>
              <a:rPr lang="it-IT" dirty="0"/>
              <a:t>sue </a:t>
            </a:r>
            <a:r>
              <a:rPr lang="it-IT" dirty="0" smtClean="0"/>
              <a:t>luci creano </a:t>
            </a:r>
            <a:r>
              <a:rPr lang="it-IT" dirty="0"/>
              <a:t>delle immense pitture astratte, giocando con i contrasti tonali e utilizzando i controluce permette agli attori delle </a:t>
            </a:r>
            <a:r>
              <a:rPr lang="it-IT" dirty="0" err="1"/>
              <a:t>pièce</a:t>
            </a:r>
            <a:r>
              <a:rPr lang="it-IT" dirty="0"/>
              <a:t> teatrali di divenire maschere e simboli dalla forte valenza mimica. </a:t>
            </a:r>
            <a:endParaRPr lang="it-IT" dirty="0" smtClean="0"/>
          </a:p>
          <a:p>
            <a:r>
              <a:rPr lang="it-IT" dirty="0" smtClean="0"/>
              <a:t>Crea </a:t>
            </a:r>
            <a:r>
              <a:rPr lang="it-IT" dirty="0"/>
              <a:t>delle superbe quinte di luce come unici elementi di una scena quasi del tutto vuota e scarna di elementi reali, dove la luce diviene scena e soggetto dalle intense tinte.</a:t>
            </a:r>
          </a:p>
          <a:p>
            <a:r>
              <a:rPr lang="it-IT" dirty="0" smtClean="0"/>
              <a:t/>
            </a:r>
            <a:br>
              <a:rPr lang="it-IT" dirty="0" smtClean="0"/>
            </a:b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hlinkClick r:id="rId2"/>
              </a:rPr>
              <a:t>Odissea</a:t>
            </a:r>
            <a:endParaRPr lang="it-IT" dirty="0"/>
          </a:p>
        </p:txBody>
      </p:sp>
      <p:pic>
        <p:nvPicPr>
          <p:cNvPr id="5" name="Segnaposto contenuto 4"/>
          <p:cNvPicPr>
            <a:picLocks noGrp="1" noChangeAspect="1"/>
          </p:cNvPicPr>
          <p:nvPr>
            <p:ph sz="half" idx="1"/>
          </p:nvPr>
        </p:nvPicPr>
        <p:blipFill>
          <a:blip r:embed="rId3">
            <a:extLst>
              <a:ext uri="{28A0092B-C50C-407E-A947-70E740481C1C}">
                <a14:useLocalDpi xmlns="" xmlns:a14="http://schemas.microsoft.com/office/drawing/2010/main" val="0"/>
              </a:ext>
            </a:extLst>
          </a:blip>
          <a:stretch>
            <a:fillRect/>
          </a:stretch>
        </p:blipFill>
        <p:spPr>
          <a:xfrm>
            <a:off x="246956" y="2204864"/>
            <a:ext cx="5135812" cy="3343820"/>
          </a:xfrm>
        </p:spPr>
      </p:pic>
      <p:pic>
        <p:nvPicPr>
          <p:cNvPr id="6" name="Segnaposto contenuto 5"/>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5439408" y="2204864"/>
            <a:ext cx="4647940" cy="3343820"/>
          </a:xfrm>
        </p:spPr>
      </p:pic>
    </p:spTree>
    <p:extLst>
      <p:ext uri="{BB962C8B-B14F-4D97-AF65-F5344CB8AC3E}">
        <p14:creationId xmlns="" xmlns:p14="http://schemas.microsoft.com/office/powerpoint/2010/main" val="339072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dirty="0"/>
          </a:p>
        </p:txBody>
      </p:sp>
      <p:pic>
        <p:nvPicPr>
          <p:cNvPr id="7" name="Segnaposto contenuto 6"/>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771525" y="2749867"/>
            <a:ext cx="4295775" cy="2577465"/>
          </a:xfrm>
        </p:spPr>
      </p:pic>
      <p:pic>
        <p:nvPicPr>
          <p:cNvPr id="10" name="Segnaposto contenuto 9"/>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5219700" y="2702614"/>
            <a:ext cx="4295775" cy="2671972"/>
          </a:xfrm>
        </p:spPr>
      </p:pic>
    </p:spTree>
    <p:extLst>
      <p:ext uri="{BB962C8B-B14F-4D97-AF65-F5344CB8AC3E}">
        <p14:creationId xmlns="" xmlns:p14="http://schemas.microsoft.com/office/powerpoint/2010/main" val="1162504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10287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image28.jpeg"/>
          <p:cNvPicPr>
            <a:picLocks noChangeAspect="1" noChangeArrowheads="1"/>
          </p:cNvPicPr>
          <p:nvPr/>
        </p:nvPicPr>
        <p:blipFill>
          <a:blip r:embed="rId2"/>
          <a:srcRect/>
          <a:stretch>
            <a:fillRect/>
          </a:stretch>
        </p:blipFill>
        <p:spPr bwMode="auto">
          <a:xfrm>
            <a:off x="320747" y="214290"/>
            <a:ext cx="3860728" cy="2357455"/>
          </a:xfrm>
          <a:prstGeom prst="rect">
            <a:avLst/>
          </a:prstGeom>
          <a:noFill/>
        </p:spPr>
      </p:pic>
      <p:sp>
        <p:nvSpPr>
          <p:cNvPr id="2051" name="Rectangle 3"/>
          <p:cNvSpPr>
            <a:spLocks noChangeArrowheads="1"/>
          </p:cNvSpPr>
          <p:nvPr/>
        </p:nvSpPr>
        <p:spPr bwMode="auto">
          <a:xfrm>
            <a:off x="4643434" y="457200"/>
            <a:ext cx="5143536"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Arial" pitchFamily="34" charset="0"/>
                <a:ea typeface="Calibri" pitchFamily="34" charset="0"/>
                <a:cs typeface="Arial" pitchFamily="34" charset="0"/>
              </a:rPr>
              <a:t>Scena base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la tipologia di scena più utilizzata nello spettacolo: due quinte ai lati (senza rotazione) e un fondale luminoso sul fondo, senza alcun ulteriore elemento come oggetti di scene, quinte di raccordo o aperture sulle pareti.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3" name="image29.jpeg"/>
          <p:cNvPicPr>
            <a:picLocks noChangeAspect="1" noChangeArrowheads="1"/>
          </p:cNvPicPr>
          <p:nvPr/>
        </p:nvPicPr>
        <p:blipFill>
          <a:blip r:embed="rId3"/>
          <a:srcRect/>
          <a:stretch>
            <a:fillRect/>
          </a:stretch>
        </p:blipFill>
        <p:spPr bwMode="auto">
          <a:xfrm>
            <a:off x="571468" y="3143248"/>
            <a:ext cx="2987675" cy="2214578"/>
          </a:xfrm>
          <a:prstGeom prst="rect">
            <a:avLst/>
          </a:prstGeom>
          <a:noFill/>
        </p:spPr>
      </p:pic>
      <p:sp>
        <p:nvSpPr>
          <p:cNvPr id="2054" name="Rectangle 6"/>
          <p:cNvSpPr>
            <a:spLocks noChangeArrowheads="1"/>
          </p:cNvSpPr>
          <p:nvPr/>
        </p:nvSpPr>
        <p:spPr bwMode="auto">
          <a:xfrm>
            <a:off x="0" y="0"/>
            <a:ext cx="10287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2055" name="Rectangle 7"/>
          <p:cNvSpPr>
            <a:spLocks noChangeArrowheads="1"/>
          </p:cNvSpPr>
          <p:nvPr/>
        </p:nvSpPr>
        <p:spPr bwMode="auto">
          <a:xfrm>
            <a:off x="3643302" y="3137600"/>
            <a:ext cx="600079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Scena con quinte aggiuntive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Tipologia di scena usata spesso, come ad esempio nella scena del Ciclope, quella in cui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Odisseo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discende nell’Ade, oppure la sequenza in cui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Odisseo</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è nel palazzo dei </a:t>
            </a:r>
            <a:r>
              <a:rPr kumimoji="0" lang="it-IT"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Feaci</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rot="10800000" flipV="1">
            <a:off x="3857616" y="4071942"/>
            <a:ext cx="5500726" cy="149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1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Nel primo caso, davanti al fondale luminoso è stata posta una quinta orizzontale sopra alla quale spuntano la testa o la mano del Ciclope, quasi a far sembrare la zona luminosa un’apertura o uno schermo dalla quale lo spettatore osserva ciò che accade</a:t>
            </a:r>
            <a:r>
              <a:rPr kumimoji="0" lang="it-IT"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0.jpeg"/>
          <p:cNvPicPr>
            <a:picLocks noChangeAspect="1" noChangeArrowheads="1"/>
          </p:cNvPicPr>
          <p:nvPr/>
        </p:nvPicPr>
        <p:blipFill>
          <a:blip r:embed="rId2"/>
          <a:srcRect/>
          <a:stretch>
            <a:fillRect/>
          </a:stretch>
        </p:blipFill>
        <p:spPr bwMode="auto">
          <a:xfrm>
            <a:off x="571468" y="1214422"/>
            <a:ext cx="3929090" cy="2500330"/>
          </a:xfrm>
          <a:prstGeom prst="rect">
            <a:avLst/>
          </a:prstGeom>
          <a:noFill/>
        </p:spPr>
      </p:pic>
      <p:sp>
        <p:nvSpPr>
          <p:cNvPr id="3" name="CasellaDiTesto 2"/>
          <p:cNvSpPr txBox="1"/>
          <p:nvPr/>
        </p:nvSpPr>
        <p:spPr>
          <a:xfrm>
            <a:off x="4643434" y="714356"/>
            <a:ext cx="4929222" cy="3416320"/>
          </a:xfrm>
          <a:prstGeom prst="rect">
            <a:avLst/>
          </a:prstGeom>
          <a:noFill/>
        </p:spPr>
        <p:txBody>
          <a:bodyPr wrap="square" rtlCol="0">
            <a:spAutoFit/>
          </a:bodyPr>
          <a:lstStyle/>
          <a:p>
            <a:r>
              <a:rPr lang="it-IT" dirty="0" smtClean="0"/>
              <a:t>Qua </a:t>
            </a:r>
            <a:r>
              <a:rPr lang="it-IT" dirty="0" smtClean="0"/>
              <a:t>la scenografia utilizzata per la resa del regno degli inferi: le due quinte laterali, il fondale luminoso illuminato di un rosso acceso a tinta unita e una quinta orizzontale molto ampia posta tra le due quinte laterali, davanti allo schermo luminoso. In questo modo Wilson sceglie di dare un’idea di soffocamento e cupidigia</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1.jpeg"/>
          <p:cNvPicPr/>
          <p:nvPr/>
        </p:nvPicPr>
        <p:blipFill>
          <a:blip r:embed="rId2" cstate="print"/>
          <a:stretch>
            <a:fillRect/>
          </a:stretch>
        </p:blipFill>
        <p:spPr>
          <a:xfrm>
            <a:off x="714344" y="1571612"/>
            <a:ext cx="3071834" cy="2500330"/>
          </a:xfrm>
          <a:prstGeom prst="rect">
            <a:avLst/>
          </a:prstGeom>
        </p:spPr>
      </p:pic>
      <p:sp>
        <p:nvSpPr>
          <p:cNvPr id="3" name="CasellaDiTesto 2"/>
          <p:cNvSpPr txBox="1"/>
          <p:nvPr/>
        </p:nvSpPr>
        <p:spPr>
          <a:xfrm>
            <a:off x="4500558" y="1000108"/>
            <a:ext cx="4357718" cy="3785652"/>
          </a:xfrm>
          <a:prstGeom prst="rect">
            <a:avLst/>
          </a:prstGeom>
          <a:noFill/>
        </p:spPr>
        <p:txBody>
          <a:bodyPr wrap="square" rtlCol="0">
            <a:spAutoFit/>
          </a:bodyPr>
          <a:lstStyle/>
          <a:p>
            <a:r>
              <a:rPr lang="it-IT" dirty="0" smtClean="0"/>
              <a:t>Ecco la </a:t>
            </a:r>
            <a:r>
              <a:rPr lang="it-IT" dirty="0" smtClean="0"/>
              <a:t>scenografia utilizzata per la sesta scena: il fondale luminoso, attraverso una retroproiezione, è diventato un muro del palazzo dei </a:t>
            </a:r>
            <a:r>
              <a:rPr lang="it-IT" dirty="0" err="1" smtClean="0"/>
              <a:t>Feaci</a:t>
            </a:r>
            <a:r>
              <a:rPr lang="it-IT" dirty="0" smtClean="0"/>
              <a:t>, avente la stessa trama del pavimento e delle altre quinte.</a:t>
            </a:r>
          </a:p>
          <a:p>
            <a:r>
              <a:rPr lang="it-IT" dirty="0" smtClean="0"/>
              <a:t>Davanti ad esso sono state poste quattro quinte alte 6 metri e larghe 1,50 metri circa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571996" y="1285860"/>
            <a:ext cx="5214974" cy="5262979"/>
          </a:xfrm>
          <a:prstGeom prst="rect">
            <a:avLst/>
          </a:prstGeom>
          <a:noFill/>
        </p:spPr>
        <p:txBody>
          <a:bodyPr wrap="square" rtlCol="0">
            <a:spAutoFit/>
          </a:bodyPr>
          <a:lstStyle/>
          <a:p>
            <a:r>
              <a:rPr lang="it-IT" dirty="0" smtClean="0"/>
              <a:t>Per la scena nella quale l’equipaggio è in balia delle forze distruttrici di Scilla e </a:t>
            </a:r>
            <a:r>
              <a:rPr lang="it-IT" dirty="0" err="1" smtClean="0"/>
              <a:t>Cariddi</a:t>
            </a:r>
            <a:r>
              <a:rPr lang="it-IT" dirty="0" smtClean="0"/>
              <a:t>, Wilson ha scelto di porre davanti al fondale retroilluminato due quinte con un bordo molto frastagliato che può evocare diverse situazioni: la grotta nella quale si nasconde Scilla, o lo stretto che la nave deve attraversare, oppure le fauci dei sei mostri presenti sulla testa di Scilla. Qui si può anche vedere come è stata resa la nave: una semplice ringhiera che occupa tutto il palco.</a:t>
            </a:r>
          </a:p>
          <a:p>
            <a:endParaRPr lang="it-IT" dirty="0"/>
          </a:p>
        </p:txBody>
      </p:sp>
      <p:sp>
        <p:nvSpPr>
          <p:cNvPr id="3" name="CasellaDiTesto 2"/>
          <p:cNvSpPr txBox="1"/>
          <p:nvPr/>
        </p:nvSpPr>
        <p:spPr>
          <a:xfrm>
            <a:off x="3000360" y="714356"/>
            <a:ext cx="4955524" cy="646331"/>
          </a:xfrm>
          <a:prstGeom prst="rect">
            <a:avLst/>
          </a:prstGeom>
          <a:noFill/>
        </p:spPr>
        <p:txBody>
          <a:bodyPr wrap="none" rtlCol="0">
            <a:spAutoFit/>
          </a:bodyPr>
          <a:lstStyle/>
          <a:p>
            <a:r>
              <a:rPr lang="it-IT" sz="3600" dirty="0" smtClean="0">
                <a:solidFill>
                  <a:srgbClr val="FF0000"/>
                </a:solidFill>
              </a:rPr>
              <a:t>SCENA CON SPEZZATI</a:t>
            </a:r>
            <a:endParaRPr lang="it-IT" sz="3600" dirty="0">
              <a:solidFill>
                <a:srgbClr val="FF0000"/>
              </a:solidFill>
            </a:endParaRPr>
          </a:p>
        </p:txBody>
      </p:sp>
      <p:pic>
        <p:nvPicPr>
          <p:cNvPr id="4" name="image32.jpeg"/>
          <p:cNvPicPr/>
          <p:nvPr/>
        </p:nvPicPr>
        <p:blipFill>
          <a:blip r:embed="rId2" cstate="print"/>
          <a:stretch>
            <a:fillRect/>
          </a:stretch>
        </p:blipFill>
        <p:spPr>
          <a:xfrm>
            <a:off x="571468" y="1785926"/>
            <a:ext cx="3929090" cy="314327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3.jpeg"/>
          <p:cNvPicPr/>
          <p:nvPr/>
        </p:nvPicPr>
        <p:blipFill>
          <a:blip r:embed="rId2" cstate="print"/>
          <a:stretch>
            <a:fillRect/>
          </a:stretch>
        </p:blipFill>
        <p:spPr>
          <a:xfrm>
            <a:off x="642906" y="1285860"/>
            <a:ext cx="4143404" cy="3143272"/>
          </a:xfrm>
          <a:prstGeom prst="rect">
            <a:avLst/>
          </a:prstGeom>
        </p:spPr>
      </p:pic>
      <p:sp>
        <p:nvSpPr>
          <p:cNvPr id="3" name="CasellaDiTesto 2"/>
          <p:cNvSpPr txBox="1"/>
          <p:nvPr/>
        </p:nvSpPr>
        <p:spPr>
          <a:xfrm>
            <a:off x="5214938" y="1392873"/>
            <a:ext cx="4572032" cy="4893647"/>
          </a:xfrm>
          <a:prstGeom prst="rect">
            <a:avLst/>
          </a:prstGeom>
          <a:noFill/>
        </p:spPr>
        <p:txBody>
          <a:bodyPr wrap="square" rtlCol="0">
            <a:spAutoFit/>
          </a:bodyPr>
          <a:lstStyle/>
          <a:p>
            <a:r>
              <a:rPr lang="it-IT" dirty="0" smtClean="0"/>
              <a:t>Nella scena in cui </a:t>
            </a:r>
            <a:r>
              <a:rPr lang="it-IT" dirty="0" err="1" smtClean="0"/>
              <a:t>Odisseo</a:t>
            </a:r>
            <a:r>
              <a:rPr lang="it-IT" dirty="0" smtClean="0"/>
              <a:t> incontra </a:t>
            </a:r>
            <a:r>
              <a:rPr lang="it-IT" dirty="0" err="1" smtClean="0"/>
              <a:t>Nausicaa</a:t>
            </a:r>
            <a:r>
              <a:rPr lang="it-IT" dirty="0" smtClean="0"/>
              <a:t>, quella in cui è a letto con Circe e infine quella in cui fa ritorno al suo palazzo ad Itaca è possibile vedere che le grandi quinte laterali sono state ruotate in modo da ridurre notevolmente la visibilità dello schermo luminoso e, come nell’immagine qui mostrata, sono state rese praticabili le aperture presenti.</a:t>
            </a:r>
          </a:p>
          <a:p>
            <a:r>
              <a:rPr lang="it-IT" dirty="0" smtClean="0"/>
              <a:t> </a:t>
            </a:r>
          </a:p>
          <a:p>
            <a:endParaRPr lang="it-IT" dirty="0"/>
          </a:p>
        </p:txBody>
      </p:sp>
      <p:sp>
        <p:nvSpPr>
          <p:cNvPr id="78850" name="Rectangle 2"/>
          <p:cNvSpPr>
            <a:spLocks noChangeArrowheads="1"/>
          </p:cNvSpPr>
          <p:nvPr/>
        </p:nvSpPr>
        <p:spPr bwMode="auto">
          <a:xfrm>
            <a:off x="0" y="0"/>
            <a:ext cx="10287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78851" name="Rectangle 3"/>
          <p:cNvSpPr>
            <a:spLocks noChangeArrowheads="1"/>
          </p:cNvSpPr>
          <p:nvPr/>
        </p:nvSpPr>
        <p:spPr bwMode="auto">
          <a:xfrm>
            <a:off x="1500162" y="571480"/>
            <a:ext cx="68580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Scena con aperture e quinte ruotate</a:t>
            </a:r>
            <a:endParaRPr kumimoji="0" lang="it-IT"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624" y="1285860"/>
            <a:ext cx="184731" cy="461665"/>
          </a:xfrm>
          <a:prstGeom prst="rect">
            <a:avLst/>
          </a:prstGeom>
          <a:noFill/>
        </p:spPr>
        <p:txBody>
          <a:bodyPr wrap="none" rtlCol="0">
            <a:spAutoFit/>
          </a:bodyPr>
          <a:lstStyle/>
          <a:p>
            <a:endParaRPr lang="it-IT" dirty="0"/>
          </a:p>
        </p:txBody>
      </p:sp>
      <p:sp>
        <p:nvSpPr>
          <p:cNvPr id="3" name="CasellaDiTesto 2"/>
          <p:cNvSpPr txBox="1"/>
          <p:nvPr/>
        </p:nvSpPr>
        <p:spPr>
          <a:xfrm>
            <a:off x="1571600" y="357166"/>
            <a:ext cx="8286808" cy="6001643"/>
          </a:xfrm>
          <a:prstGeom prst="rect">
            <a:avLst/>
          </a:prstGeom>
          <a:noFill/>
        </p:spPr>
        <p:txBody>
          <a:bodyPr wrap="square" rtlCol="0">
            <a:spAutoFit/>
          </a:bodyPr>
          <a:lstStyle/>
          <a:p>
            <a:r>
              <a:rPr lang="it-IT" dirty="0" smtClean="0"/>
              <a:t>I costumi indossati dagli attori sono stati disegnati dalla costumista </a:t>
            </a:r>
            <a:r>
              <a:rPr lang="it-IT" dirty="0" err="1" smtClean="0"/>
              <a:t>Yashi</a:t>
            </a:r>
            <a:r>
              <a:rPr lang="it-IT" dirty="0" smtClean="0"/>
              <a:t> </a:t>
            </a:r>
            <a:r>
              <a:rPr lang="it-IT" dirty="0" err="1" smtClean="0"/>
              <a:t>Tabassomi</a:t>
            </a:r>
            <a:r>
              <a:rPr lang="it-IT" dirty="0" smtClean="0"/>
              <a:t>, che già in passato aveva collaborato con Robert Wilson in produzioni come </a:t>
            </a:r>
            <a:r>
              <a:rPr lang="it-IT" i="1" dirty="0" smtClean="0"/>
              <a:t>“L'ultimo nastro di </a:t>
            </a:r>
            <a:r>
              <a:rPr lang="it-IT" i="1" dirty="0" err="1" smtClean="0"/>
              <a:t>Krapp</a:t>
            </a:r>
            <a:r>
              <a:rPr lang="it-IT" i="1" dirty="0" smtClean="0"/>
              <a:t>”</a:t>
            </a:r>
            <a:r>
              <a:rPr lang="it-IT" dirty="0" smtClean="0"/>
              <a:t>.</a:t>
            </a:r>
          </a:p>
          <a:p>
            <a:r>
              <a:rPr lang="it-IT" dirty="0" smtClean="0"/>
              <a:t>La costumista ha lavorato anche al trucco e alle acconciature, cercando di mantenere uno stile minimalista concentrandosi molto sulle silhouette, le forme e le linee. Gli abiti sono tendenzialmente monocromatici, hanno delle linee molto ben definite e delle forme sobrie, anche se il design ricorda molto quello di stilisti che amano osare con forme nuove e inusuali come Alexander </a:t>
            </a:r>
            <a:r>
              <a:rPr lang="it-IT" dirty="0" err="1" smtClean="0"/>
              <a:t>McQueen</a:t>
            </a:r>
            <a:r>
              <a:rPr lang="it-IT" dirty="0" smtClean="0"/>
              <a:t> o </a:t>
            </a:r>
            <a:r>
              <a:rPr lang="it-IT" dirty="0" err="1" smtClean="0"/>
              <a:t>Thierry</a:t>
            </a:r>
            <a:r>
              <a:rPr lang="it-IT" dirty="0" smtClean="0"/>
              <a:t> </a:t>
            </a:r>
            <a:r>
              <a:rPr lang="it-IT" dirty="0" err="1" smtClean="0"/>
              <a:t>Mugler</a:t>
            </a:r>
            <a:r>
              <a:rPr lang="it-IT" dirty="0" smtClean="0"/>
              <a:t>.</a:t>
            </a:r>
          </a:p>
          <a:p>
            <a:r>
              <a:rPr lang="it-IT" dirty="0" smtClean="0"/>
              <a:t>Ogni personaggio, o almeno i maggiori, sono stati caratterizzati attraverso particolari che si mantengono per tutta la durata dello lo spettacolo: la corazza di </a:t>
            </a:r>
            <a:r>
              <a:rPr lang="it-IT" dirty="0" err="1" smtClean="0"/>
              <a:t>Odisseo</a:t>
            </a:r>
            <a:r>
              <a:rPr lang="it-IT" dirty="0" smtClean="0"/>
              <a:t>, il mantello dorato di Zeus, le maschere di animali astratti indossate di tanto in tanto dai marinai.</a:t>
            </a:r>
          </a:p>
          <a:p>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4.jpeg"/>
          <p:cNvPicPr/>
          <p:nvPr/>
        </p:nvPicPr>
        <p:blipFill>
          <a:blip r:embed="rId2" cstate="print"/>
          <a:stretch>
            <a:fillRect/>
          </a:stretch>
        </p:blipFill>
        <p:spPr>
          <a:xfrm>
            <a:off x="6215070" y="285728"/>
            <a:ext cx="3000396" cy="5643602"/>
          </a:xfrm>
          <a:prstGeom prst="rect">
            <a:avLst/>
          </a:prstGeom>
        </p:spPr>
      </p:pic>
      <p:sp>
        <p:nvSpPr>
          <p:cNvPr id="3" name="CasellaDiTesto 2"/>
          <p:cNvSpPr txBox="1"/>
          <p:nvPr/>
        </p:nvSpPr>
        <p:spPr>
          <a:xfrm>
            <a:off x="642906" y="214290"/>
            <a:ext cx="5143536" cy="6740307"/>
          </a:xfrm>
          <a:prstGeom prst="rect">
            <a:avLst/>
          </a:prstGeom>
          <a:noFill/>
        </p:spPr>
        <p:txBody>
          <a:bodyPr wrap="square" rtlCol="0">
            <a:spAutoFit/>
          </a:bodyPr>
          <a:lstStyle/>
          <a:p>
            <a:r>
              <a:rPr lang="it-IT" dirty="0" smtClean="0"/>
              <a:t>Gli uomini presenti in scena, per la maggior parte marinai dell’equipaggio di </a:t>
            </a:r>
            <a:r>
              <a:rPr lang="it-IT" dirty="0" err="1" smtClean="0"/>
              <a:t>Odisseo</a:t>
            </a:r>
            <a:r>
              <a:rPr lang="it-IT" dirty="0" smtClean="0"/>
              <a:t>, indossano un costume</a:t>
            </a:r>
          </a:p>
          <a:p>
            <a:r>
              <a:rPr lang="it-IT" dirty="0" smtClean="0"/>
              <a:t>completamente </a:t>
            </a:r>
            <a:r>
              <a:rPr lang="it-IT" dirty="0" smtClean="0"/>
              <a:t>bianco composto da pantaloni bianchi con taglio lineare e una giubba a fasce imbottita, con sotto una maglia a manica lunga. </a:t>
            </a:r>
            <a:r>
              <a:rPr lang="it-IT" dirty="0" err="1" smtClean="0"/>
              <a:t>Odisseo</a:t>
            </a:r>
            <a:r>
              <a:rPr lang="it-IT" dirty="0" smtClean="0"/>
              <a:t> indossa invece dei pantaloni neri e una corazza dorata, simbolo delle sue doti di astuto guerriero sia sul campo di battaglia che nel viaggio della </a:t>
            </a:r>
            <a:r>
              <a:rPr lang="it-IT" dirty="0" err="1" smtClean="0"/>
              <a:t>vita.Le</a:t>
            </a:r>
            <a:r>
              <a:rPr lang="it-IT" dirty="0" smtClean="0"/>
              <a:t> </a:t>
            </a:r>
            <a:r>
              <a:rPr lang="it-IT" dirty="0" smtClean="0"/>
              <a:t>donne indossano degli abiti lunghi che ricordano le toghe antiche: l’abito di Penelope è blu, quello di </a:t>
            </a:r>
            <a:r>
              <a:rPr lang="it-IT" dirty="0" err="1" smtClean="0"/>
              <a:t>Nausicaa</a:t>
            </a:r>
            <a:r>
              <a:rPr lang="it-IT" dirty="0" smtClean="0"/>
              <a:t> bianco con una lunghezza sopra al ginocchio e quelli di Circe e Calipso sono dorati.</a:t>
            </a:r>
          </a:p>
          <a:p>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pic>
        <p:nvPicPr>
          <p:cNvPr id="5" name="Segnaposto contenuto 4" descr="bob_wilson_macbeth.jpg"/>
          <p:cNvPicPr>
            <a:picLocks noGrp="1" noChangeAspect="1"/>
          </p:cNvPicPr>
          <p:nvPr>
            <p:ph idx="1"/>
          </p:nvPr>
        </p:nvPicPr>
        <p:blipFill>
          <a:blip r:embed="rId2" cstate="print"/>
          <a:stretch>
            <a:fillRect/>
          </a:stretch>
        </p:blipFill>
        <p:spPr>
          <a:xfrm>
            <a:off x="895028" y="1124744"/>
            <a:ext cx="8280920" cy="497125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dirty="0"/>
          </a:p>
        </p:txBody>
      </p:sp>
      <p:pic>
        <p:nvPicPr>
          <p:cNvPr id="7" name="Segnaposto contenuto 6" descr="robertwilson_logo.gif"/>
          <p:cNvPicPr>
            <a:picLocks noGrp="1" noChangeAspect="1"/>
          </p:cNvPicPr>
          <p:nvPr>
            <p:ph sz="half" idx="1"/>
          </p:nvPr>
        </p:nvPicPr>
        <p:blipFill>
          <a:blip r:embed="rId2" cstate="print"/>
          <a:stretch>
            <a:fillRect/>
          </a:stretch>
        </p:blipFill>
        <p:spPr>
          <a:xfrm>
            <a:off x="3199284" y="908720"/>
            <a:ext cx="4559858" cy="792088"/>
          </a:xfrm>
        </p:spPr>
      </p:pic>
      <p:pic>
        <p:nvPicPr>
          <p:cNvPr id="8" name="Segnaposto contenuto 7" descr="chairparzival.jpg"/>
          <p:cNvPicPr>
            <a:picLocks noGrp="1" noChangeAspect="1"/>
          </p:cNvPicPr>
          <p:nvPr>
            <p:ph sz="half" idx="2"/>
          </p:nvPr>
        </p:nvPicPr>
        <p:blipFill>
          <a:blip r:embed="rId3" cstate="print"/>
          <a:stretch>
            <a:fillRect/>
          </a:stretch>
        </p:blipFill>
        <p:spPr>
          <a:xfrm>
            <a:off x="7879804" y="2276872"/>
            <a:ext cx="1549289" cy="2234551"/>
          </a:xfrm>
        </p:spPr>
      </p:pic>
      <p:pic>
        <p:nvPicPr>
          <p:cNvPr id="9" name="Immagine 8" descr="bozzeeto wilson.gif"/>
          <p:cNvPicPr>
            <a:picLocks noChangeAspect="1"/>
          </p:cNvPicPr>
          <p:nvPr/>
        </p:nvPicPr>
        <p:blipFill>
          <a:blip r:embed="rId4" cstate="print"/>
          <a:stretch>
            <a:fillRect/>
          </a:stretch>
        </p:blipFill>
        <p:spPr>
          <a:xfrm>
            <a:off x="4351412" y="2348880"/>
            <a:ext cx="2800350" cy="2152650"/>
          </a:xfrm>
          <a:prstGeom prst="rect">
            <a:avLst/>
          </a:prstGeom>
        </p:spPr>
      </p:pic>
      <p:pic>
        <p:nvPicPr>
          <p:cNvPr id="10" name="Immagine 9" descr="esmeraldabed.jpg"/>
          <p:cNvPicPr>
            <a:picLocks noChangeAspect="1"/>
          </p:cNvPicPr>
          <p:nvPr/>
        </p:nvPicPr>
        <p:blipFill>
          <a:blip r:embed="rId5" cstate="print"/>
          <a:stretch>
            <a:fillRect/>
          </a:stretch>
        </p:blipFill>
        <p:spPr>
          <a:xfrm>
            <a:off x="558587" y="2852936"/>
            <a:ext cx="2995291" cy="15841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ritratti.jpg"/>
          <p:cNvPicPr>
            <a:picLocks noChangeAspect="1"/>
          </p:cNvPicPr>
          <p:nvPr/>
        </p:nvPicPr>
        <p:blipFill>
          <a:blip r:embed="rId2" cstate="print"/>
          <a:stretch>
            <a:fillRect/>
          </a:stretch>
        </p:blipFill>
        <p:spPr>
          <a:xfrm>
            <a:off x="3775348" y="1981200"/>
            <a:ext cx="3095625" cy="4286250"/>
          </a:xfrm>
          <a:prstGeom prst="rect">
            <a:avLst/>
          </a:prstGeom>
        </p:spPr>
      </p:pic>
      <p:sp>
        <p:nvSpPr>
          <p:cNvPr id="2" name="Titolo 1"/>
          <p:cNvSpPr>
            <a:spLocks noGrp="1"/>
          </p:cNvSpPr>
          <p:nvPr>
            <p:ph type="title"/>
          </p:nvPr>
        </p:nvSpPr>
        <p:spPr/>
        <p:txBody>
          <a:bodyPr/>
          <a:lstStyle/>
          <a:p>
            <a:r>
              <a:rPr lang="it-IT" dirty="0" err="1" smtClean="0"/>
              <a:t>Woom</a:t>
            </a:r>
            <a:r>
              <a:rPr lang="it-IT" dirty="0" smtClean="0"/>
              <a:t> </a:t>
            </a:r>
            <a:r>
              <a:rPr lang="it-IT" dirty="0" err="1" smtClean="0">
                <a:hlinkClick r:id="rId3"/>
              </a:rPr>
              <a:t>portaits</a:t>
            </a:r>
            <a:endParaRPr lang="it-IT" dirty="0"/>
          </a:p>
        </p:txBody>
      </p:sp>
      <p:sp>
        <p:nvSpPr>
          <p:cNvPr id="3" name="Segnaposto contenuto 2"/>
          <p:cNvSpPr>
            <a:spLocks noGrp="1"/>
          </p:cNvSpPr>
          <p:nvPr>
            <p:ph idx="1"/>
          </p:nvPr>
        </p:nvSpPr>
        <p:spPr/>
        <p:txBody>
          <a:bodyPr/>
          <a:lstStyle/>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47875" y="1371600"/>
            <a:ext cx="6191250" cy="4114800"/>
          </a:xfrm>
          <a:prstGeom prst="rect">
            <a:avLst/>
          </a:prstGeom>
        </p:spPr>
      </p:pic>
    </p:spTree>
    <p:extLst>
      <p:ext uri="{BB962C8B-B14F-4D97-AF65-F5344CB8AC3E}">
        <p14:creationId xmlns="" xmlns:p14="http://schemas.microsoft.com/office/powerpoint/2010/main" val="200239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robert wilson.jpg"/>
          <p:cNvPicPr>
            <a:picLocks noChangeAspect="1"/>
          </p:cNvPicPr>
          <p:nvPr/>
        </p:nvPicPr>
        <p:blipFill>
          <a:blip r:embed="rId2" cstate="print"/>
          <a:stretch>
            <a:fillRect/>
          </a:stretch>
        </p:blipFill>
        <p:spPr>
          <a:xfrm>
            <a:off x="5503540" y="260648"/>
            <a:ext cx="4363690" cy="6300313"/>
          </a:xfrm>
          <a:prstGeom prst="rect">
            <a:avLst/>
          </a:prstGeom>
        </p:spPr>
      </p:pic>
      <p:sp>
        <p:nvSpPr>
          <p:cNvPr id="2" name="Titolo 1"/>
          <p:cNvSpPr>
            <a:spLocks noGrp="1"/>
          </p:cNvSpPr>
          <p:nvPr>
            <p:ph type="title"/>
          </p:nvPr>
        </p:nvSpPr>
        <p:spPr/>
        <p:txBody>
          <a:bodyPr/>
          <a:lstStyle/>
          <a:p>
            <a:r>
              <a:rPr lang="it-IT" dirty="0" smtClean="0"/>
              <a:t>BIOGRAFIA</a:t>
            </a:r>
            <a:endParaRPr lang="it-IT" dirty="0"/>
          </a:p>
        </p:txBody>
      </p:sp>
      <p:sp>
        <p:nvSpPr>
          <p:cNvPr id="3" name="Segnaposto contenuto 2"/>
          <p:cNvSpPr>
            <a:spLocks noGrp="1"/>
          </p:cNvSpPr>
          <p:nvPr>
            <p:ph idx="1"/>
          </p:nvPr>
        </p:nvSpPr>
        <p:spPr/>
        <p:txBody>
          <a:bodyPr/>
          <a:lstStyle/>
          <a:p>
            <a:r>
              <a:rPr lang="it-IT" dirty="0" smtClean="0"/>
              <a:t>Nasce a </a:t>
            </a:r>
            <a:r>
              <a:rPr lang="it-IT" dirty="0" err="1" smtClean="0"/>
              <a:t>Waco</a:t>
            </a:r>
            <a:r>
              <a:rPr lang="it-IT" dirty="0" smtClean="0"/>
              <a:t> (Texas) 1941. </a:t>
            </a:r>
          </a:p>
          <a:p>
            <a:r>
              <a:rPr lang="it-IT" dirty="0" smtClean="0"/>
              <a:t>Per un problema di linguaggio frequenta le lezioni di </a:t>
            </a:r>
            <a:r>
              <a:rPr lang="it-IT" dirty="0" err="1" smtClean="0"/>
              <a:t>Mrs</a:t>
            </a:r>
            <a:r>
              <a:rPr lang="it-IT" dirty="0" smtClean="0"/>
              <a:t> </a:t>
            </a:r>
            <a:r>
              <a:rPr lang="it-IT" dirty="0" err="1" smtClean="0"/>
              <a:t>Byrd</a:t>
            </a:r>
            <a:r>
              <a:rPr lang="it-IT" dirty="0" smtClean="0"/>
              <a:t> Hoffman che lo guarirà con la danza. In seguito fonderà la Hoffman </a:t>
            </a:r>
            <a:r>
              <a:rPr lang="it-IT" dirty="0" err="1" smtClean="0"/>
              <a:t>School</a:t>
            </a:r>
            <a:r>
              <a:rPr lang="it-IT" dirty="0" smtClean="0"/>
              <a:t> of </a:t>
            </a:r>
            <a:r>
              <a:rPr lang="it-IT" dirty="0" err="1" smtClean="0"/>
              <a:t>Byrds</a:t>
            </a:r>
            <a:r>
              <a:rPr lang="it-IT" dirty="0" smtClean="0"/>
              <a:t> per “accompagnare alle arti bambini e adulti”</a:t>
            </a:r>
          </a:p>
          <a:p>
            <a:r>
              <a:rPr lang="it-IT" dirty="0" smtClean="0"/>
              <a:t>Studia architettura e pittura a Brooklyn</a:t>
            </a:r>
          </a:p>
          <a:p>
            <a:r>
              <a:rPr lang="it-IT" dirty="0" smtClean="0"/>
              <a:t>Inizia a lavorare a New York nel teatro con bambini con disturbi mentali</a:t>
            </a:r>
            <a:endParaRPr lang="it-IT"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Incontri creativi</a:t>
            </a:r>
            <a:endParaRPr lang="it-IT" dirty="0"/>
          </a:p>
        </p:txBody>
      </p:sp>
      <p:sp>
        <p:nvSpPr>
          <p:cNvPr id="3" name="Segnaposto contenuto 2"/>
          <p:cNvSpPr>
            <a:spLocks noGrp="1"/>
          </p:cNvSpPr>
          <p:nvPr>
            <p:ph idx="1"/>
          </p:nvPr>
        </p:nvSpPr>
        <p:spPr>
          <a:xfrm>
            <a:off x="771525" y="1981200"/>
            <a:ext cx="8743950" cy="4400128"/>
          </a:xfrm>
          <a:solidFill>
            <a:srgbClr val="0000CC"/>
          </a:solidFill>
          <a:ln>
            <a:solidFill>
              <a:schemeClr val="accent1"/>
            </a:solidFill>
          </a:ln>
        </p:spPr>
        <p:txBody>
          <a:bodyPr/>
          <a:lstStyle/>
          <a:p>
            <a:r>
              <a:rPr lang="it-IT" dirty="0" smtClean="0"/>
              <a:t>       </a:t>
            </a:r>
            <a:r>
              <a:rPr lang="it-IT" dirty="0" err="1" smtClean="0">
                <a:solidFill>
                  <a:srgbClr val="FFFF00"/>
                </a:solidFill>
              </a:rPr>
              <a:t>Sybil</a:t>
            </a:r>
            <a:r>
              <a:rPr lang="it-IT" dirty="0" smtClean="0">
                <a:solidFill>
                  <a:srgbClr val="FFFF00"/>
                </a:solidFill>
              </a:rPr>
              <a:t> </a:t>
            </a:r>
            <a:r>
              <a:rPr lang="it-IT" dirty="0" err="1" smtClean="0">
                <a:solidFill>
                  <a:srgbClr val="FFFF00"/>
                </a:solidFill>
              </a:rPr>
              <a:t>Moholy</a:t>
            </a:r>
            <a:r>
              <a:rPr lang="it-IT" dirty="0" smtClean="0">
                <a:solidFill>
                  <a:srgbClr val="FFFF00"/>
                </a:solidFill>
              </a:rPr>
              <a:t> </a:t>
            </a:r>
            <a:r>
              <a:rPr lang="it-IT" dirty="0" err="1" smtClean="0">
                <a:solidFill>
                  <a:srgbClr val="FFFF00"/>
                </a:solidFill>
              </a:rPr>
              <a:t>Nagy</a:t>
            </a:r>
            <a:r>
              <a:rPr lang="it-IT" dirty="0" smtClean="0"/>
              <a:t>, professoressa di Storia dell’architettura di New York legata alla Bauhaus</a:t>
            </a:r>
          </a:p>
          <a:p>
            <a:endParaRPr lang="it-IT" dirty="0" smtClean="0"/>
          </a:p>
          <a:p>
            <a:r>
              <a:rPr lang="it-IT" dirty="0" smtClean="0"/>
              <a:t>     </a:t>
            </a:r>
            <a:r>
              <a:rPr lang="it-IT" dirty="0" smtClean="0">
                <a:solidFill>
                  <a:srgbClr val="FFFF00"/>
                </a:solidFill>
              </a:rPr>
              <a:t>Paolo </a:t>
            </a:r>
            <a:r>
              <a:rPr lang="it-IT" dirty="0" err="1" smtClean="0">
                <a:solidFill>
                  <a:srgbClr val="FFFF00"/>
                </a:solidFill>
              </a:rPr>
              <a:t>Solieri</a:t>
            </a:r>
            <a:r>
              <a:rPr lang="it-IT" dirty="0" smtClean="0">
                <a:solidFill>
                  <a:srgbClr val="FFFF00"/>
                </a:solidFill>
              </a:rPr>
              <a:t> </a:t>
            </a:r>
            <a:r>
              <a:rPr lang="it-IT" dirty="0" smtClean="0"/>
              <a:t>architetto a Phoenix, Arizona</a:t>
            </a:r>
          </a:p>
          <a:p>
            <a:endParaRPr lang="it-IT" dirty="0" smtClean="0"/>
          </a:p>
          <a:p>
            <a:r>
              <a:rPr lang="it-IT" dirty="0" smtClean="0"/>
              <a:t>    </a:t>
            </a:r>
            <a:r>
              <a:rPr lang="it-IT" dirty="0" smtClean="0">
                <a:solidFill>
                  <a:srgbClr val="FFFF00"/>
                </a:solidFill>
                <a:hlinkClick r:id="" action="ppaction://hlinkshowjump?jump=nextslide"/>
              </a:rPr>
              <a:t>Merce Cunningham</a:t>
            </a:r>
            <a:r>
              <a:rPr lang="it-IT" dirty="0" smtClean="0">
                <a:solidFill>
                  <a:srgbClr val="FFFF00"/>
                </a:solidFill>
              </a:rPr>
              <a:t>, Martha Graham (fondatrice della </a:t>
            </a:r>
            <a:r>
              <a:rPr lang="it-IT" dirty="0" err="1" smtClean="0">
                <a:solidFill>
                  <a:srgbClr val="FFFF00"/>
                </a:solidFill>
              </a:rPr>
              <a:t>modern</a:t>
            </a:r>
            <a:r>
              <a:rPr lang="it-IT" dirty="0" smtClean="0">
                <a:solidFill>
                  <a:srgbClr val="FFFF00"/>
                </a:solidFill>
              </a:rPr>
              <a:t> dance) e John Cage. </a:t>
            </a:r>
            <a:r>
              <a:rPr lang="it-IT" dirty="0" smtClean="0"/>
              <a:t>Musica e danza.</a:t>
            </a:r>
          </a:p>
          <a:p>
            <a:endParaRPr lang="it-IT" dirty="0" smtClean="0">
              <a:solidFill>
                <a:srgbClr val="FFFF00"/>
              </a:solidFill>
            </a:endParaRPr>
          </a:p>
          <a:p>
            <a:endParaRPr lang="it-IT" dirty="0"/>
          </a:p>
          <a:p>
            <a:endParaRPr lang="it-IT" dirty="0">
              <a:solidFill>
                <a:srgbClr val="FFFF00"/>
              </a:solidFill>
            </a:endParaRPr>
          </a:p>
        </p:txBody>
      </p:sp>
      <p:sp>
        <p:nvSpPr>
          <p:cNvPr id="6" name="Freccia a destra 5"/>
          <p:cNvSpPr/>
          <p:nvPr/>
        </p:nvSpPr>
        <p:spPr bwMode="auto">
          <a:xfrm>
            <a:off x="390972" y="4869160"/>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4" name="Freccia a destra 3"/>
          <p:cNvSpPr/>
          <p:nvPr/>
        </p:nvSpPr>
        <p:spPr bwMode="auto">
          <a:xfrm>
            <a:off x="534988" y="2060848"/>
            <a:ext cx="978408" cy="484632"/>
          </a:xfrm>
          <a:prstGeom prst="rightArrow">
            <a:avLst>
              <a:gd name="adj1" fmla="val 65508"/>
              <a:gd name="adj2" fmla="val 5000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7" name="Freccia a destra 6"/>
          <p:cNvSpPr/>
          <p:nvPr/>
        </p:nvSpPr>
        <p:spPr bwMode="auto">
          <a:xfrm>
            <a:off x="318964" y="3717032"/>
            <a:ext cx="978408" cy="484632"/>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unnignam.jpg"/>
          <p:cNvPicPr>
            <a:picLocks noChangeAspect="1"/>
          </p:cNvPicPr>
          <p:nvPr/>
        </p:nvPicPr>
        <p:blipFill>
          <a:blip r:embed="rId2" cstate="print"/>
          <a:stretch>
            <a:fillRect/>
          </a:stretch>
        </p:blipFill>
        <p:spPr>
          <a:xfrm>
            <a:off x="606996" y="404664"/>
            <a:ext cx="1981200" cy="2305050"/>
          </a:xfrm>
          <a:prstGeom prst="rect">
            <a:avLst/>
          </a:prstGeom>
        </p:spPr>
      </p:pic>
      <p:sp>
        <p:nvSpPr>
          <p:cNvPr id="2" name="Titolo 1"/>
          <p:cNvSpPr>
            <a:spLocks noGrp="1"/>
          </p:cNvSpPr>
          <p:nvPr>
            <p:ph type="title"/>
          </p:nvPr>
        </p:nvSpPr>
        <p:spPr/>
        <p:txBody>
          <a:bodyPr/>
          <a:lstStyle/>
          <a:p>
            <a:r>
              <a:rPr lang="it-IT" dirty="0" smtClean="0"/>
              <a:t>Merce Cunningham</a:t>
            </a:r>
            <a:endParaRPr lang="it-IT" dirty="0"/>
          </a:p>
        </p:txBody>
      </p:sp>
      <p:sp>
        <p:nvSpPr>
          <p:cNvPr id="3" name="Segnaposto contenuto 2"/>
          <p:cNvSpPr>
            <a:spLocks noGrp="1"/>
          </p:cNvSpPr>
          <p:nvPr>
            <p:ph idx="1"/>
          </p:nvPr>
        </p:nvSpPr>
        <p:spPr/>
        <p:txBody>
          <a:bodyPr/>
          <a:lstStyle/>
          <a:p>
            <a:r>
              <a:rPr lang="it-IT" dirty="0">
                <a:solidFill>
                  <a:schemeClr val="tx1"/>
                </a:solidFill>
                <a:latin typeface="+mn-lt"/>
                <a:ea typeface="+mn-ea"/>
                <a:cs typeface="+mn-cs"/>
              </a:rPr>
              <a:t>Indiscusso pioniere della </a:t>
            </a:r>
            <a:r>
              <a:rPr lang="it-IT" dirty="0" err="1">
                <a:solidFill>
                  <a:schemeClr val="tx1"/>
                </a:solidFill>
                <a:latin typeface="+mn-lt"/>
                <a:ea typeface="+mn-ea"/>
                <a:cs typeface="+mn-cs"/>
              </a:rPr>
              <a:t>post-modern</a:t>
            </a:r>
            <a:r>
              <a:rPr lang="it-IT" dirty="0">
                <a:solidFill>
                  <a:schemeClr val="tx1"/>
                </a:solidFill>
                <a:latin typeface="+mn-lt"/>
                <a:ea typeface="+mn-ea"/>
                <a:cs typeface="+mn-cs"/>
              </a:rPr>
              <a:t> </a:t>
            </a:r>
            <a:r>
              <a:rPr lang="it-IT" dirty="0" smtClean="0">
                <a:solidFill>
                  <a:schemeClr val="tx1"/>
                </a:solidFill>
                <a:latin typeface="+mn-lt"/>
                <a:ea typeface="+mn-ea"/>
                <a:cs typeface="+mn-cs"/>
              </a:rPr>
              <a:t>(o </a:t>
            </a:r>
            <a:r>
              <a:rPr lang="it-IT" dirty="0" err="1" smtClean="0">
                <a:solidFill>
                  <a:schemeClr val="tx1"/>
                </a:solidFill>
                <a:latin typeface="+mn-lt"/>
                <a:ea typeface="+mn-ea"/>
                <a:cs typeface="+mn-cs"/>
              </a:rPr>
              <a:t>new</a:t>
            </a:r>
            <a:r>
              <a:rPr lang="it-IT" dirty="0" smtClean="0">
                <a:solidFill>
                  <a:schemeClr val="tx1"/>
                </a:solidFill>
                <a:latin typeface="+mn-lt"/>
                <a:ea typeface="+mn-ea"/>
                <a:cs typeface="+mn-cs"/>
              </a:rPr>
              <a:t>) dance americana (o antinarrativa),</a:t>
            </a:r>
            <a:r>
              <a:rPr lang="it-IT" dirty="0">
                <a:solidFill>
                  <a:schemeClr val="tx1"/>
                </a:solidFill>
                <a:latin typeface="+mn-lt"/>
                <a:ea typeface="+mn-ea"/>
                <a:cs typeface="+mn-cs"/>
              </a:rPr>
              <a:t> </a:t>
            </a:r>
            <a:r>
              <a:rPr lang="it-IT" b="1" dirty="0">
                <a:solidFill>
                  <a:schemeClr val="tx1"/>
                </a:solidFill>
                <a:latin typeface="+mn-lt"/>
                <a:ea typeface="+mn-ea"/>
                <a:cs typeface="+mn-cs"/>
              </a:rPr>
              <a:t>Merce Cunningham</a:t>
            </a:r>
            <a:r>
              <a:rPr lang="it-IT" dirty="0">
                <a:solidFill>
                  <a:schemeClr val="tx1"/>
                </a:solidFill>
                <a:latin typeface="+mn-lt"/>
                <a:ea typeface="+mn-ea"/>
                <a:cs typeface="+mn-cs"/>
              </a:rPr>
              <a:t> è, </a:t>
            </a:r>
            <a:r>
              <a:rPr lang="it-IT" dirty="0" smtClean="0">
                <a:solidFill>
                  <a:schemeClr val="tx1"/>
                </a:solidFill>
                <a:latin typeface="+mn-lt"/>
                <a:ea typeface="+mn-ea"/>
                <a:cs typeface="+mn-cs"/>
              </a:rPr>
              <a:t>con </a:t>
            </a:r>
            <a:r>
              <a:rPr lang="it-IT" dirty="0">
                <a:solidFill>
                  <a:schemeClr val="tx1"/>
                </a:solidFill>
                <a:latin typeface="+mn-lt"/>
                <a:ea typeface="+mn-ea"/>
                <a:cs typeface="+mn-cs"/>
              </a:rPr>
              <a:t>Pina Bausch, l’icona più celebrata della coreografia contemporanea. </a:t>
            </a:r>
            <a:r>
              <a:rPr lang="it-IT" dirty="0" smtClean="0">
                <a:solidFill>
                  <a:schemeClr val="tx1"/>
                </a:solidFill>
                <a:latin typeface="+mn-lt"/>
                <a:ea typeface="+mn-ea"/>
                <a:cs typeface="+mn-cs"/>
              </a:rPr>
              <a:t>Il </a:t>
            </a:r>
            <a:r>
              <a:rPr lang="it-IT" dirty="0">
                <a:solidFill>
                  <a:schemeClr val="tx1"/>
                </a:solidFill>
                <a:latin typeface="+mn-lt"/>
                <a:ea typeface="+mn-ea"/>
                <a:cs typeface="+mn-cs"/>
              </a:rPr>
              <a:t>tema </a:t>
            </a:r>
            <a:r>
              <a:rPr lang="it-IT" dirty="0" smtClean="0">
                <a:solidFill>
                  <a:schemeClr val="tx1"/>
                </a:solidFill>
                <a:latin typeface="+mn-lt"/>
                <a:ea typeface="+mn-ea"/>
                <a:cs typeface="+mn-cs"/>
              </a:rPr>
              <a:t>è quello del </a:t>
            </a:r>
            <a:r>
              <a:rPr lang="it-IT" dirty="0">
                <a:solidFill>
                  <a:schemeClr val="tx1"/>
                </a:solidFill>
                <a:latin typeface="+mn-lt"/>
                <a:ea typeface="+mn-ea"/>
                <a:cs typeface="+mn-cs"/>
              </a:rPr>
              <a:t>movimento inteso come pura forma </a:t>
            </a:r>
            <a:r>
              <a:rPr lang="it-IT" dirty="0" smtClean="0">
                <a:solidFill>
                  <a:schemeClr val="tx1"/>
                </a:solidFill>
                <a:latin typeface="+mn-lt"/>
                <a:ea typeface="+mn-ea"/>
                <a:cs typeface="+mn-cs"/>
              </a:rPr>
              <a:t>(happening e performance) caratterizzato </a:t>
            </a:r>
            <a:r>
              <a:rPr lang="it-IT" dirty="0">
                <a:solidFill>
                  <a:schemeClr val="tx1"/>
                </a:solidFill>
                <a:latin typeface="+mn-lt"/>
                <a:ea typeface="+mn-ea"/>
                <a:cs typeface="+mn-cs"/>
              </a:rPr>
              <a:t>dai principi </a:t>
            </a:r>
            <a:r>
              <a:rPr lang="it-IT" dirty="0" smtClean="0">
                <a:solidFill>
                  <a:schemeClr val="tx1"/>
                </a:solidFill>
                <a:latin typeface="+mn-lt"/>
                <a:ea typeface="+mn-ea"/>
                <a:cs typeface="+mn-cs"/>
              </a:rPr>
              <a:t>di </a:t>
            </a:r>
            <a:r>
              <a:rPr lang="it-IT" dirty="0">
                <a:solidFill>
                  <a:schemeClr val="tx1"/>
                </a:solidFill>
                <a:latin typeface="+mn-lt"/>
                <a:ea typeface="+mn-ea"/>
                <a:cs typeface="+mn-cs"/>
              </a:rPr>
              <a:t>casualità, </a:t>
            </a:r>
            <a:r>
              <a:rPr lang="it-IT" dirty="0" smtClean="0">
                <a:solidFill>
                  <a:schemeClr val="tx1"/>
                </a:solidFill>
                <a:latin typeface="+mn-lt"/>
                <a:ea typeface="+mn-ea"/>
                <a:cs typeface="+mn-cs"/>
              </a:rPr>
              <a:t>improvvisazione e </a:t>
            </a:r>
            <a:r>
              <a:rPr lang="it-IT" dirty="0">
                <a:solidFill>
                  <a:schemeClr val="tx1"/>
                </a:solidFill>
                <a:latin typeface="+mn-lt"/>
                <a:ea typeface="+mn-ea"/>
                <a:cs typeface="+mn-cs"/>
              </a:rPr>
              <a:t>dissociazione tra suono e </a:t>
            </a:r>
            <a:r>
              <a:rPr lang="it-IT" dirty="0" smtClean="0">
                <a:solidFill>
                  <a:schemeClr val="tx1"/>
                </a:solidFill>
                <a:latin typeface="+mn-lt"/>
                <a:ea typeface="+mn-ea"/>
                <a:cs typeface="+mn-cs"/>
              </a:rPr>
              <a:t>danza.</a:t>
            </a:r>
            <a:endParaRPr lang="it-IT" dirty="0">
              <a:solidFill>
                <a:schemeClr val="tx1"/>
              </a:solidFill>
              <a:latin typeface="+mn-lt"/>
              <a:ea typeface="+mn-ea"/>
              <a:cs typeface="+mn-cs"/>
            </a:endParaRPr>
          </a:p>
          <a:p>
            <a:r>
              <a:rPr lang="it-IT" dirty="0">
                <a:solidFill>
                  <a:schemeClr val="tx1"/>
                </a:solidFill>
                <a:latin typeface="+mn-lt"/>
                <a:ea typeface="+mn-ea"/>
                <a:cs typeface="+mn-cs"/>
                <a:hlinkClick r:id="rId3"/>
              </a:rPr>
              <a:t/>
            </a:r>
            <a:br>
              <a:rPr lang="it-IT" dirty="0">
                <a:solidFill>
                  <a:schemeClr val="tx1"/>
                </a:solidFill>
                <a:latin typeface="+mn-lt"/>
                <a:ea typeface="+mn-ea"/>
                <a:cs typeface="+mn-cs"/>
                <a:hlinkClick r:id="rId3"/>
              </a:rPr>
            </a:br>
            <a:endParaRPr lang="it-IT" dirty="0">
              <a:solidFill>
                <a:schemeClr val="tx1"/>
              </a:solidFill>
              <a:latin typeface="+mn-lt"/>
              <a:ea typeface="+mn-ea"/>
              <a:cs typeface="+mn-cs"/>
            </a:endParaRPr>
          </a:p>
          <a:p>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chemeClr val="bg1"/>
                </a:solidFill>
                <a:hlinkClick r:id="rId2"/>
              </a:rPr>
              <a:t>CUNNINGHAM</a:t>
            </a:r>
            <a:endParaRPr lang="it-IT" b="1" dirty="0">
              <a:solidFill>
                <a:schemeClr val="bg1"/>
              </a:solidFill>
            </a:endParaRPr>
          </a:p>
        </p:txBody>
      </p:sp>
      <p:sp>
        <p:nvSpPr>
          <p:cNvPr id="3" name="Segnaposto contenuto 2"/>
          <p:cNvSpPr>
            <a:spLocks noGrp="1"/>
          </p:cNvSpPr>
          <p:nvPr>
            <p:ph idx="1"/>
          </p:nvPr>
        </p:nvSpPr>
        <p:spPr>
          <a:xfrm>
            <a:off x="390972" y="1484784"/>
            <a:ext cx="9505055" cy="5373216"/>
          </a:xfrm>
        </p:spPr>
        <p:txBody>
          <a:bodyPr/>
          <a:lstStyle/>
          <a:p>
            <a:r>
              <a:rPr lang="it-IT" dirty="0" smtClean="0">
                <a:solidFill>
                  <a:schemeClr val="tx1"/>
                </a:solidFill>
                <a:latin typeface="+mn-lt"/>
                <a:ea typeface="+mn-ea"/>
                <a:cs typeface="+mn-cs"/>
              </a:rPr>
              <a:t>La ricerca </a:t>
            </a:r>
            <a:r>
              <a:rPr lang="it-IT" dirty="0">
                <a:solidFill>
                  <a:schemeClr val="tx1"/>
                </a:solidFill>
                <a:latin typeface="+mn-lt"/>
                <a:ea typeface="+mn-ea"/>
                <a:cs typeface="+mn-cs"/>
              </a:rPr>
              <a:t>del  movimento </a:t>
            </a:r>
            <a:r>
              <a:rPr lang="it-IT" dirty="0" smtClean="0">
                <a:solidFill>
                  <a:schemeClr val="tx1"/>
                </a:solidFill>
                <a:latin typeface="+mn-lt"/>
                <a:ea typeface="+mn-ea"/>
                <a:cs typeface="+mn-cs"/>
              </a:rPr>
              <a:t>portò Cunningham a </a:t>
            </a:r>
            <a:r>
              <a:rPr lang="it-IT" dirty="0">
                <a:solidFill>
                  <a:schemeClr val="tx1"/>
                </a:solidFill>
                <a:latin typeface="+mn-lt"/>
                <a:ea typeface="+mn-ea"/>
                <a:cs typeface="+mn-cs"/>
              </a:rPr>
              <a:t>sviluppare una danza plastica, fisica, dove il ballerino poteva muoversi nello spazio senza prediligere la centralità o la caratteristica interpretativa. Il corpo diventa così un "</a:t>
            </a:r>
            <a:r>
              <a:rPr lang="it-IT" b="1" dirty="0">
                <a:solidFill>
                  <a:schemeClr val="tx1"/>
                </a:solidFill>
                <a:latin typeface="+mn-lt"/>
                <a:ea typeface="+mn-ea"/>
                <a:cs typeface="+mn-cs"/>
              </a:rPr>
              <a:t>agitatore plastico-spaziale</a:t>
            </a:r>
            <a:r>
              <a:rPr lang="it-IT" dirty="0" smtClean="0">
                <a:solidFill>
                  <a:schemeClr val="tx1"/>
                </a:solidFill>
                <a:latin typeface="+mn-lt"/>
                <a:ea typeface="+mn-ea"/>
                <a:cs typeface="+mn-cs"/>
              </a:rPr>
              <a:t>".</a:t>
            </a:r>
            <a:r>
              <a:rPr lang="it-IT" dirty="0">
                <a:solidFill>
                  <a:schemeClr val="tx1"/>
                </a:solidFill>
                <a:latin typeface="+mn-lt"/>
                <a:ea typeface="+mn-ea"/>
                <a:cs typeface="+mn-cs"/>
              </a:rPr>
              <a:t> </a:t>
            </a:r>
            <a:r>
              <a:rPr lang="it-IT" dirty="0" smtClean="0">
                <a:solidFill>
                  <a:schemeClr val="tx1"/>
                </a:solidFill>
                <a:latin typeface="+mn-lt"/>
                <a:ea typeface="+mn-ea"/>
                <a:cs typeface="+mn-cs"/>
              </a:rPr>
              <a:t>Considerato </a:t>
            </a:r>
            <a:r>
              <a:rPr lang="it-IT" dirty="0">
                <a:solidFill>
                  <a:schemeClr val="tx1"/>
                </a:solidFill>
                <a:latin typeface="+mn-lt"/>
                <a:ea typeface="+mn-ea"/>
                <a:cs typeface="+mn-cs"/>
              </a:rPr>
              <a:t>un teorico del movimento“puro”, </a:t>
            </a:r>
            <a:r>
              <a:rPr lang="it-IT" dirty="0" smtClean="0">
                <a:solidFill>
                  <a:schemeClr val="tx1"/>
                </a:solidFill>
                <a:latin typeface="+mn-lt"/>
                <a:ea typeface="+mn-ea"/>
                <a:cs typeface="+mn-cs"/>
              </a:rPr>
              <a:t>la </a:t>
            </a:r>
            <a:r>
              <a:rPr lang="it-IT" dirty="0">
                <a:solidFill>
                  <a:schemeClr val="tx1"/>
                </a:solidFill>
                <a:latin typeface="+mn-lt"/>
                <a:ea typeface="+mn-ea"/>
                <a:cs typeface="+mn-cs"/>
              </a:rPr>
              <a:t>sua danza non doveva raccontare, ma solo “accadere". Il principio dell'</a:t>
            </a:r>
            <a:r>
              <a:rPr lang="it-IT" b="1" dirty="0">
                <a:solidFill>
                  <a:schemeClr val="tx1"/>
                </a:solidFill>
                <a:latin typeface="+mn-lt"/>
                <a:ea typeface="+mn-ea"/>
                <a:cs typeface="+mn-cs"/>
              </a:rPr>
              <a:t>aleatorietà</a:t>
            </a:r>
            <a:r>
              <a:rPr lang="it-IT" dirty="0">
                <a:solidFill>
                  <a:schemeClr val="tx1"/>
                </a:solidFill>
                <a:latin typeface="+mn-lt"/>
                <a:ea typeface="+mn-ea"/>
                <a:cs typeface="+mn-cs"/>
              </a:rPr>
              <a:t> </a:t>
            </a:r>
            <a:r>
              <a:rPr lang="it-IT" dirty="0" smtClean="0">
                <a:solidFill>
                  <a:schemeClr val="tx1"/>
                </a:solidFill>
                <a:latin typeface="+mn-lt"/>
                <a:ea typeface="+mn-ea"/>
                <a:cs typeface="+mn-cs"/>
              </a:rPr>
              <a:t>, del puro caso,</a:t>
            </a:r>
            <a:r>
              <a:rPr lang="it-IT" b="1" dirty="0">
                <a:solidFill>
                  <a:schemeClr val="tx1"/>
                </a:solidFill>
                <a:latin typeface="+mn-lt"/>
                <a:ea typeface="+mn-ea"/>
                <a:cs typeface="+mn-cs"/>
              </a:rPr>
              <a:t> </a:t>
            </a:r>
            <a:r>
              <a:rPr lang="it-IT" dirty="0">
                <a:solidFill>
                  <a:schemeClr val="tx1"/>
                </a:solidFill>
                <a:latin typeface="+mn-lt"/>
                <a:ea typeface="+mn-ea"/>
                <a:cs typeface="+mn-cs"/>
              </a:rPr>
              <a:t>diventa </a:t>
            </a:r>
            <a:r>
              <a:rPr lang="it-IT" dirty="0" smtClean="0">
                <a:solidFill>
                  <a:schemeClr val="tx1"/>
                </a:solidFill>
                <a:latin typeface="+mn-lt"/>
                <a:ea typeface="+mn-ea"/>
                <a:cs typeface="+mn-cs"/>
              </a:rPr>
              <a:t> dominante , danza </a:t>
            </a:r>
            <a:r>
              <a:rPr lang="it-IT" dirty="0">
                <a:solidFill>
                  <a:schemeClr val="tx1"/>
                </a:solidFill>
                <a:latin typeface="+mn-lt"/>
                <a:ea typeface="+mn-ea"/>
                <a:cs typeface="+mn-cs"/>
              </a:rPr>
              <a:t>e </a:t>
            </a:r>
            <a:r>
              <a:rPr lang="it-IT" dirty="0" smtClean="0">
                <a:solidFill>
                  <a:schemeClr val="tx1"/>
                </a:solidFill>
                <a:latin typeface="+mn-lt"/>
                <a:ea typeface="+mn-ea"/>
                <a:cs typeface="+mn-cs"/>
              </a:rPr>
              <a:t>musica </a:t>
            </a:r>
            <a:r>
              <a:rPr lang="it-IT" dirty="0">
                <a:solidFill>
                  <a:schemeClr val="tx1"/>
                </a:solidFill>
                <a:latin typeface="+mn-lt"/>
                <a:ea typeface="+mn-ea"/>
                <a:cs typeface="+mn-cs"/>
              </a:rPr>
              <a:t>sono </a:t>
            </a:r>
            <a:r>
              <a:rPr lang="it-IT" dirty="0" smtClean="0">
                <a:solidFill>
                  <a:schemeClr val="tx1"/>
                </a:solidFill>
                <a:latin typeface="+mn-lt"/>
                <a:ea typeface="+mn-ea"/>
                <a:cs typeface="+mn-cs"/>
              </a:rPr>
              <a:t>scisse, </a:t>
            </a:r>
            <a:r>
              <a:rPr lang="it-IT" dirty="0">
                <a:solidFill>
                  <a:schemeClr val="tx1"/>
                </a:solidFill>
                <a:latin typeface="+mn-lt"/>
                <a:ea typeface="+mn-ea"/>
                <a:cs typeface="+mn-cs"/>
              </a:rPr>
              <a:t>l’una non deve necessariamente seguire l’altra.</a:t>
            </a:r>
          </a:p>
          <a:p>
            <a:r>
              <a:rPr lang="it-IT" dirty="0" smtClean="0"/>
              <a:t/>
            </a:r>
            <a:br>
              <a:rPr lang="it-IT" dirty="0" smtClean="0"/>
            </a:br>
            <a:endParaRPr lang="it-IT" dirty="0">
              <a:solidFill>
                <a:schemeClr val="tx1"/>
              </a:solidFill>
              <a:latin typeface="+mn-lt"/>
              <a:ea typeface="+mn-ea"/>
              <a:cs typeface="+mn-cs"/>
            </a:endParaRPr>
          </a:p>
          <a:p>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Altri incontri</a:t>
            </a:r>
            <a:endParaRPr lang="it-IT" dirty="0"/>
          </a:p>
        </p:txBody>
      </p:sp>
      <p:sp>
        <p:nvSpPr>
          <p:cNvPr id="3" name="Segnaposto contenuto 2"/>
          <p:cNvSpPr>
            <a:spLocks noGrp="1"/>
          </p:cNvSpPr>
          <p:nvPr>
            <p:ph idx="1"/>
          </p:nvPr>
        </p:nvSpPr>
        <p:spPr>
          <a:xfrm>
            <a:off x="771525" y="1556792"/>
            <a:ext cx="8743950" cy="5040560"/>
          </a:xfrm>
        </p:spPr>
        <p:txBody>
          <a:bodyPr/>
          <a:lstStyle/>
          <a:p>
            <a:r>
              <a:rPr lang="it-IT" dirty="0" smtClean="0">
                <a:solidFill>
                  <a:srgbClr val="FFFF00"/>
                </a:solidFill>
              </a:rPr>
              <a:t>Dr. Daniel Stern</a:t>
            </a:r>
            <a:r>
              <a:rPr lang="it-IT" dirty="0" smtClean="0"/>
              <a:t>, capo del Dipartimento di psicologia della Columbia </a:t>
            </a:r>
            <a:r>
              <a:rPr lang="it-IT" dirty="0" err="1" smtClean="0"/>
              <a:t>University</a:t>
            </a:r>
            <a:r>
              <a:rPr lang="it-IT" dirty="0" smtClean="0"/>
              <a:t> autore de “Il mondo interpersonale dei bambini” : mostrò a Wilson  film-studio sulla relazione madre-figlio: </a:t>
            </a:r>
          </a:p>
          <a:p>
            <a:pPr algn="ctr"/>
            <a:r>
              <a:rPr lang="it-IT" dirty="0" smtClean="0"/>
              <a:t>“</a:t>
            </a:r>
            <a:r>
              <a:rPr lang="it-IT" sz="2000" dirty="0" smtClean="0"/>
              <a:t>Vidi 300 film che mostravano bambini che piangevano e la madre che andava loro incontro. Li vidi a velocità normale e poi fotogramma per fotogramma modo con cui ti rendi conto della straordinaria complessità di ciò che accade. A velocità normale una mamma va dal bimbo, a velocità rallentata riesci a intuire espressioni di rabbia e aggressione nel volto della madre e altre differenti espressioni prima di arrivare a quello di dolcezza e calma. Un infinità di cose accadono nell’arco di un secondo” </a:t>
            </a:r>
            <a:endParaRPr lang="it-IT"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paradosso della sequenza</a:t>
            </a:r>
            <a:endParaRPr lang="it-IT" dirty="0"/>
          </a:p>
        </p:txBody>
      </p:sp>
      <p:sp>
        <p:nvSpPr>
          <p:cNvPr id="3" name="Segnaposto contenuto 2"/>
          <p:cNvSpPr>
            <a:spLocks noGrp="1"/>
          </p:cNvSpPr>
          <p:nvPr>
            <p:ph idx="1"/>
          </p:nvPr>
        </p:nvSpPr>
        <p:spPr>
          <a:xfrm>
            <a:off x="771525" y="1981200"/>
            <a:ext cx="8743950" cy="4688160"/>
          </a:xfrm>
        </p:spPr>
        <p:txBody>
          <a:bodyPr/>
          <a:lstStyle/>
          <a:p>
            <a:r>
              <a:rPr lang="it-IT" dirty="0" smtClean="0"/>
              <a:t>Il paradosso è quello tra la continuità della sequenza -con la sua successione di minuscoli punti individuali che non riusciamo a cogliere attraverso una percezione naturale o in altre interpretazioni verbali- e il conseguente sviluppo di gesti espressivi e messaggi linguistici.</a:t>
            </a:r>
          </a:p>
          <a:p>
            <a:r>
              <a:rPr lang="it-IT" dirty="0" smtClean="0"/>
              <a:t>Rallentare il processo e guardarlo da una altra miriade di analitici punti di vista, permette di focalizzare la dinamica che sta sotto una azione.</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paradosso del tempo: la durata</a:t>
            </a:r>
            <a:endParaRPr lang="it-IT" dirty="0"/>
          </a:p>
        </p:txBody>
      </p:sp>
      <p:sp>
        <p:nvSpPr>
          <p:cNvPr id="3" name="Segnaposto contenuto 2"/>
          <p:cNvSpPr>
            <a:spLocks noGrp="1"/>
          </p:cNvSpPr>
          <p:nvPr>
            <p:ph idx="1"/>
          </p:nvPr>
        </p:nvSpPr>
        <p:spPr/>
        <p:txBody>
          <a:bodyPr/>
          <a:lstStyle/>
          <a:p>
            <a:r>
              <a:rPr lang="it-IT" dirty="0" smtClean="0"/>
              <a:t>Henry </a:t>
            </a:r>
            <a:r>
              <a:rPr lang="it-IT" dirty="0" err="1" smtClean="0"/>
              <a:t>Bergson</a:t>
            </a:r>
            <a:r>
              <a:rPr lang="it-IT" dirty="0" smtClean="0"/>
              <a:t> (1859-1941) sottolinea il tema del tempo: </a:t>
            </a:r>
            <a:r>
              <a:rPr lang="it-IT" dirty="0" smtClean="0">
                <a:solidFill>
                  <a:srgbClr val="FFFF00"/>
                </a:solidFill>
              </a:rPr>
              <a:t>quello della scienza</a:t>
            </a:r>
            <a:r>
              <a:rPr lang="it-IT" dirty="0" smtClean="0"/>
              <a:t> (oggettivo, indipendente dall’essere umano, una scansione di attimi uniformi: la collana di perle) che si distingue dal </a:t>
            </a:r>
            <a:r>
              <a:rPr lang="it-IT" dirty="0" smtClean="0">
                <a:solidFill>
                  <a:srgbClr val="FFFF00"/>
                </a:solidFill>
              </a:rPr>
              <a:t>tempo della vita,</a:t>
            </a:r>
            <a:r>
              <a:rPr lang="it-IT" dirty="0" smtClean="0"/>
              <a:t> (quello vissuto dagli individui, qualitativo, psicologico, interiore, soggettivo: ha una durata, un intervallo di tempo variabile: il gomitolo)       </a:t>
            </a:r>
            <a:endParaRPr lang="it-IT" dirty="0"/>
          </a:p>
          <a:p>
            <a:endParaRPr lang="it-IT" dirty="0"/>
          </a:p>
        </p:txBody>
      </p:sp>
      <p:sp>
        <p:nvSpPr>
          <p:cNvPr id="4" name="Gallone 3"/>
          <p:cNvSpPr/>
          <p:nvPr/>
        </p:nvSpPr>
        <p:spPr bwMode="auto">
          <a:xfrm>
            <a:off x="606996" y="2060848"/>
            <a:ext cx="484632" cy="484632"/>
          </a:xfrm>
          <a:prstGeom prst="chevron">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3600" dirty="0" smtClean="0"/>
              <a:t>“Un’ora non è solo un’ora, è un vaso colmo di profumi, suoni, progetti, climi” (M. Proust)</a:t>
            </a:r>
            <a:endParaRPr lang="it-IT" sz="3600" dirty="0"/>
          </a:p>
        </p:txBody>
      </p:sp>
      <p:sp>
        <p:nvSpPr>
          <p:cNvPr id="5" name="Segnaposto contenuto 4"/>
          <p:cNvSpPr>
            <a:spLocks noGrp="1"/>
          </p:cNvSpPr>
          <p:nvPr>
            <p:ph idx="1"/>
          </p:nvPr>
        </p:nvSpPr>
        <p:spPr>
          <a:xfrm>
            <a:off x="771525" y="1981200"/>
            <a:ext cx="8743950" cy="4876800"/>
          </a:xfrm>
        </p:spPr>
        <p:txBody>
          <a:bodyPr/>
          <a:lstStyle/>
          <a:p>
            <a:r>
              <a:rPr lang="it-IT" dirty="0" smtClean="0">
                <a:solidFill>
                  <a:schemeClr val="bg1"/>
                </a:solidFill>
              </a:rPr>
              <a:t>Il tempo percepito non coincide con il tempo oggettivo: nuova attenzione per la non linearità del racconto narrativo. </a:t>
            </a:r>
          </a:p>
          <a:p>
            <a:r>
              <a:rPr lang="it-IT" dirty="0" smtClean="0"/>
              <a:t>Svevo (La coscienza di Zeno) Joyce (Ulisse):  il tempo della narrazione è diverso da quello in cui si sono susseguiti gli eventi in quanto i ricordi di sono ordinati non cronologicamente, ricorda a memoria, cioè a posteriori in un flusso di coscienza o in un monologo interiore.</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Incontri con la diversità 1</a:t>
            </a:r>
            <a:endParaRPr lang="it-IT" sz="3200" dirty="0"/>
          </a:p>
        </p:txBody>
      </p:sp>
      <p:sp>
        <p:nvSpPr>
          <p:cNvPr id="3" name="Segnaposto contenuto 2"/>
          <p:cNvSpPr>
            <a:spLocks noGrp="1"/>
          </p:cNvSpPr>
          <p:nvPr>
            <p:ph idx="1"/>
          </p:nvPr>
        </p:nvSpPr>
        <p:spPr/>
        <p:txBody>
          <a:bodyPr/>
          <a:lstStyle/>
          <a:p>
            <a:r>
              <a:rPr lang="it-IT" dirty="0" smtClean="0"/>
              <a:t>Nel 1967 Wilson incontra in una strada del New Jersey un ragazzo di colore </a:t>
            </a:r>
            <a:r>
              <a:rPr lang="it-IT" dirty="0" smtClean="0">
                <a:solidFill>
                  <a:srgbClr val="FFFF00"/>
                </a:solidFill>
              </a:rPr>
              <a:t>Raymond </a:t>
            </a:r>
            <a:r>
              <a:rPr lang="it-IT" dirty="0" err="1" smtClean="0">
                <a:solidFill>
                  <a:srgbClr val="FFFF00"/>
                </a:solidFill>
              </a:rPr>
              <a:t>Andrews</a:t>
            </a:r>
            <a:r>
              <a:rPr lang="it-IT" dirty="0" smtClean="0">
                <a:solidFill>
                  <a:srgbClr val="FFFF00"/>
                </a:solidFill>
              </a:rPr>
              <a:t>,</a:t>
            </a:r>
            <a:r>
              <a:rPr lang="it-IT" dirty="0" smtClean="0"/>
              <a:t> muto, di una straordinaria  intelligenza non verbale. Adotta il bambino e scrive insieme a lui  un’opera </a:t>
            </a:r>
          </a:p>
          <a:p>
            <a:r>
              <a:rPr lang="it-IT" dirty="0" err="1" smtClean="0">
                <a:solidFill>
                  <a:srgbClr val="FFFF00"/>
                </a:solidFill>
              </a:rPr>
              <a:t>Deafmance</a:t>
            </a:r>
            <a:r>
              <a:rPr lang="it-IT" dirty="0" smtClean="0">
                <a:solidFill>
                  <a:srgbClr val="FFFF00"/>
                </a:solidFill>
              </a:rPr>
              <a:t> </a:t>
            </a:r>
            <a:r>
              <a:rPr lang="it-IT" dirty="0" err="1" smtClean="0">
                <a:solidFill>
                  <a:srgbClr val="FFFF00"/>
                </a:solidFill>
              </a:rPr>
              <a:t>Glance</a:t>
            </a:r>
            <a:r>
              <a:rPr lang="it-IT" dirty="0" smtClean="0">
                <a:solidFill>
                  <a:srgbClr val="FFFF00"/>
                </a:solidFill>
              </a:rPr>
              <a:t> (1970)</a:t>
            </a:r>
          </a:p>
          <a:p>
            <a:r>
              <a:rPr lang="en-US" sz="1600" dirty="0" smtClean="0">
                <a:solidFill>
                  <a:schemeClr val="tx1"/>
                </a:solidFill>
                <a:latin typeface="+mn-lt"/>
                <a:ea typeface="+mn-ea"/>
                <a:cs typeface="+mn-cs"/>
              </a:rPr>
              <a:t>I </a:t>
            </a:r>
            <a:r>
              <a:rPr lang="en-US" sz="1600" dirty="0">
                <a:solidFill>
                  <a:schemeClr val="tx1"/>
                </a:solidFill>
                <a:latin typeface="+mn-lt"/>
                <a:ea typeface="+mn-ea"/>
                <a:cs typeface="+mn-cs"/>
              </a:rPr>
              <a:t>never saw anything more beautiful in the world since I was born.  </a:t>
            </a:r>
            <a:r>
              <a:rPr lang="en-US" sz="1600" dirty="0" smtClean="0">
                <a:solidFill>
                  <a:schemeClr val="tx1"/>
                </a:solidFill>
                <a:latin typeface="+mn-lt"/>
                <a:ea typeface="+mn-ea"/>
                <a:cs typeface="+mn-cs"/>
              </a:rPr>
              <a:t>Never, </a:t>
            </a:r>
            <a:r>
              <a:rPr lang="en-US" sz="1600" dirty="0">
                <a:solidFill>
                  <a:schemeClr val="tx1"/>
                </a:solidFill>
                <a:latin typeface="+mn-lt"/>
                <a:ea typeface="+mn-ea"/>
                <a:cs typeface="+mn-cs"/>
              </a:rPr>
              <a:t>never has any play come anywhere near this one, because it is at once life awake and the life of closed eyes, the confusion between everyday life and the life of each night, reality </a:t>
            </a:r>
            <a:r>
              <a:rPr lang="en-US" sz="1600" dirty="0" smtClean="0">
                <a:solidFill>
                  <a:schemeClr val="tx1"/>
                </a:solidFill>
                <a:latin typeface="+mn-lt"/>
                <a:ea typeface="+mn-ea"/>
                <a:cs typeface="+mn-cs"/>
              </a:rPr>
              <a:t>mingle </a:t>
            </a:r>
            <a:r>
              <a:rPr lang="en-US" sz="1600" dirty="0">
                <a:solidFill>
                  <a:schemeClr val="tx1"/>
                </a:solidFill>
                <a:latin typeface="+mn-lt"/>
                <a:ea typeface="+mn-ea"/>
                <a:cs typeface="+mn-cs"/>
              </a:rPr>
              <a:t>with dream, all that’s inexplicable in the life of [a] deaf man</a:t>
            </a:r>
            <a:r>
              <a:rPr lang="en-US" sz="1600" dirty="0" smtClean="0">
                <a:solidFill>
                  <a:schemeClr val="tx1"/>
                </a:solidFill>
                <a:latin typeface="+mn-lt"/>
                <a:ea typeface="+mn-ea"/>
                <a:cs typeface="+mn-cs"/>
              </a:rPr>
              <a:t>. (Louis Aragon a André Breton). </a:t>
            </a:r>
            <a:endParaRPr lang="en-US" sz="1600" dirty="0">
              <a:solidFill>
                <a:schemeClr val="tx1"/>
              </a:solidFill>
              <a:latin typeface="+mn-lt"/>
              <a:ea typeface="+mn-ea"/>
              <a:cs typeface="+mn-cs"/>
            </a:endParaRPr>
          </a:p>
          <a:p>
            <a:r>
              <a:rPr lang="en-US" dirty="0" smtClean="0"/>
              <a:t/>
            </a:r>
            <a:br>
              <a:rPr lang="en-US" dirty="0" smtClean="0"/>
            </a:br>
            <a:endParaRPr lang="it-IT" dirty="0">
              <a:solidFill>
                <a:srgbClr val="FFFF00"/>
              </a:solidFill>
            </a:endParaRPr>
          </a:p>
        </p:txBody>
      </p:sp>
      <p:sp>
        <p:nvSpPr>
          <p:cNvPr id="6" name="Segnaposto testo 5"/>
          <p:cNvSpPr>
            <a:spLocks noGrp="1"/>
          </p:cNvSpPr>
          <p:nvPr>
            <p:ph type="body" sz="half" idx="2"/>
          </p:nvPr>
        </p:nvSpPr>
        <p:spPr/>
        <p:txBody>
          <a:bodyPr/>
          <a:lstStyle/>
          <a:p>
            <a:endParaRPr lang="it-IT" dirty="0"/>
          </a:p>
        </p:txBody>
      </p:sp>
      <p:pic>
        <p:nvPicPr>
          <p:cNvPr id="9" name="Immagine 8" descr="deafmanglanceaa.jpg"/>
          <p:cNvPicPr>
            <a:picLocks noChangeAspect="1"/>
          </p:cNvPicPr>
          <p:nvPr/>
        </p:nvPicPr>
        <p:blipFill>
          <a:blip r:embed="rId2" cstate="print"/>
          <a:stretch>
            <a:fillRect/>
          </a:stretch>
        </p:blipFill>
        <p:spPr>
          <a:xfrm>
            <a:off x="462980" y="2060848"/>
            <a:ext cx="3810000" cy="3600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hlinkClick r:id="rId2"/>
              </a:rPr>
              <a:t>Deafman</a:t>
            </a:r>
            <a:r>
              <a:rPr lang="it-IT" dirty="0" smtClean="0">
                <a:hlinkClick r:id="rId2"/>
              </a:rPr>
              <a:t> </a:t>
            </a:r>
            <a:r>
              <a:rPr lang="it-IT" dirty="0" err="1" smtClean="0">
                <a:hlinkClick r:id="rId2"/>
              </a:rPr>
              <a:t>Glance</a:t>
            </a:r>
            <a:r>
              <a:rPr lang="it-IT" dirty="0" smtClean="0">
                <a:hlinkClick r:id="rId2"/>
              </a:rPr>
              <a:t>: teatro visionario?</a:t>
            </a:r>
            <a:endParaRPr lang="it-IT" dirty="0"/>
          </a:p>
        </p:txBody>
      </p:sp>
      <p:sp>
        <p:nvSpPr>
          <p:cNvPr id="3" name="Segnaposto contenuto 2"/>
          <p:cNvSpPr>
            <a:spLocks noGrp="1"/>
          </p:cNvSpPr>
          <p:nvPr>
            <p:ph idx="1"/>
          </p:nvPr>
        </p:nvSpPr>
        <p:spPr>
          <a:xfrm>
            <a:off x="771525" y="1628800"/>
            <a:ext cx="8743950" cy="4467200"/>
          </a:xfrm>
        </p:spPr>
        <p:txBody>
          <a:bodyPr/>
          <a:lstStyle/>
          <a:p>
            <a:r>
              <a:rPr lang="it-IT" dirty="0" smtClean="0"/>
              <a:t>E’ un tentativo di superare il teatro di parola e fare un’opera silenziosa basata su gesti, movimenti, azioni, basati sui sogni di un ragazzo e che si svolgono in 4 ore con attori sordomuti. Ralenti, tempo onirico, evento mentale, accostamento cromatico nero/bianco.</a:t>
            </a:r>
          </a:p>
          <a:p>
            <a:r>
              <a:rPr lang="it-IT" dirty="0" smtClean="0"/>
              <a:t>Tra queste azioni spicca il prologo, l’azione dell’omicidio con un coltello, del bimbo da parte di donna di colore vestita in abiti vittoriani.</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14500" y="0"/>
            <a:ext cx="6858000" cy="6858000"/>
          </a:xfrm>
          <a:prstGeom prst="rect">
            <a:avLst/>
          </a:prstGeom>
        </p:spPr>
      </p:pic>
    </p:spTree>
    <p:extLst>
      <p:ext uri="{BB962C8B-B14F-4D97-AF65-F5344CB8AC3E}">
        <p14:creationId xmlns="" xmlns:p14="http://schemas.microsoft.com/office/powerpoint/2010/main" val="87565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hlinkClick r:id="rId2"/>
              </a:rPr>
              <a:t>Teatro e Tv</a:t>
            </a:r>
            <a:endParaRPr lang="it-IT" dirty="0"/>
          </a:p>
        </p:txBody>
      </p:sp>
      <p:pic>
        <p:nvPicPr>
          <p:cNvPr id="8" name="Segnaposto contenuto 7" descr="DG_1643_001.jpg"/>
          <p:cNvPicPr>
            <a:picLocks noGrp="1" noChangeAspect="1"/>
          </p:cNvPicPr>
          <p:nvPr>
            <p:ph sz="half" idx="2"/>
          </p:nvPr>
        </p:nvPicPr>
        <p:blipFill>
          <a:blip r:embed="rId3" cstate="print"/>
          <a:stretch>
            <a:fillRect/>
          </a:stretch>
        </p:blipFill>
        <p:spPr>
          <a:xfrm>
            <a:off x="5332363" y="2564904"/>
            <a:ext cx="3967787" cy="2880320"/>
          </a:xfrm>
        </p:spPr>
      </p:pic>
      <p:pic>
        <p:nvPicPr>
          <p:cNvPr id="10" name="Segnaposto contenuto 9" descr="dea.jpg"/>
          <p:cNvPicPr>
            <a:picLocks noGrp="1" noChangeAspect="1"/>
          </p:cNvPicPr>
          <p:nvPr>
            <p:ph sz="half" idx="1"/>
          </p:nvPr>
        </p:nvPicPr>
        <p:blipFill>
          <a:blip r:embed="rId4" cstate="print"/>
          <a:stretch>
            <a:fillRect/>
          </a:stretch>
        </p:blipFill>
        <p:spPr>
          <a:xfrm>
            <a:off x="759684" y="2420888"/>
            <a:ext cx="4326047" cy="324036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Franco </a:t>
            </a:r>
            <a:r>
              <a:rPr lang="it-IT" dirty="0" err="1" smtClean="0"/>
              <a:t>Quadri-critico</a:t>
            </a:r>
            <a:endParaRPr lang="it-IT" dirty="0"/>
          </a:p>
        </p:txBody>
      </p:sp>
      <p:sp>
        <p:nvSpPr>
          <p:cNvPr id="6" name="CasellaDiTesto 5"/>
          <p:cNvSpPr txBox="1"/>
          <p:nvPr/>
        </p:nvSpPr>
        <p:spPr>
          <a:xfrm>
            <a:off x="679004" y="1844824"/>
            <a:ext cx="9217023" cy="4832092"/>
          </a:xfrm>
          <a:prstGeom prst="rect">
            <a:avLst/>
          </a:prstGeom>
          <a:noFill/>
        </p:spPr>
        <p:txBody>
          <a:bodyPr wrap="square" rtlCol="0">
            <a:spAutoFit/>
          </a:bodyPr>
          <a:lstStyle/>
          <a:p>
            <a:r>
              <a:rPr lang="it-IT" sz="2800" dirty="0" smtClean="0"/>
              <a:t>E’ il tempo l’elemento di cui appropriarsi per entrare nel teatro di Wilson superando  la passività della contemplazione di un’immagine. La lunghezza abnorme degli spettacoli (12 , 7, 24 ore, 7 giorni e 7 notti) </a:t>
            </a:r>
            <a:r>
              <a:rPr lang="it-IT" sz="2800" dirty="0" smtClean="0">
                <a:solidFill>
                  <a:srgbClr val="FFFF00"/>
                </a:solidFill>
              </a:rPr>
              <a:t>assume la funzione di introdurre grazie al prolungarsi dell’estenuazione gestuale, a un ritmo altro, diverso da quello della vita</a:t>
            </a:r>
            <a:r>
              <a:rPr lang="it-IT" sz="2800" dirty="0" smtClean="0"/>
              <a:t>; un ritmo che può essere conquistato mediante la resistenza, condividendo lungo innaturali e costrittive kermesse, la rarefazione rallentata de tempi degli attori. Il tempo, che è un’entità determinante della musica. E in </a:t>
            </a:r>
            <a:r>
              <a:rPr lang="it-IT" sz="2800" dirty="0" err="1" smtClean="0"/>
              <a:t>Deafman</a:t>
            </a:r>
            <a:r>
              <a:rPr lang="it-IT" sz="2800" dirty="0" smtClean="0"/>
              <a:t> </a:t>
            </a:r>
            <a:r>
              <a:rPr lang="it-IT" sz="2800" dirty="0" err="1" smtClean="0"/>
              <a:t>glance</a:t>
            </a:r>
            <a:r>
              <a:rPr lang="it-IT" sz="2800" dirty="0" smtClean="0"/>
              <a:t> la partitura è fatta di ritmi, stasi, accelerazioni scanditi tra tempi morti e tempi pieni.</a:t>
            </a:r>
            <a:endParaRPr lang="it-IT"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Incontro con la diversità 2</a:t>
            </a:r>
            <a:endParaRPr lang="it-IT" dirty="0"/>
          </a:p>
        </p:txBody>
      </p:sp>
      <p:sp>
        <p:nvSpPr>
          <p:cNvPr id="3" name="CasellaDiTesto 2"/>
          <p:cNvSpPr txBox="1"/>
          <p:nvPr/>
        </p:nvSpPr>
        <p:spPr>
          <a:xfrm>
            <a:off x="534988" y="1988840"/>
            <a:ext cx="9361040" cy="4524315"/>
          </a:xfrm>
          <a:prstGeom prst="rect">
            <a:avLst/>
          </a:prstGeom>
          <a:noFill/>
        </p:spPr>
        <p:txBody>
          <a:bodyPr wrap="square" rtlCol="0">
            <a:spAutoFit/>
          </a:bodyPr>
          <a:lstStyle/>
          <a:p>
            <a:r>
              <a:rPr lang="it-IT" dirty="0" smtClean="0"/>
              <a:t>Agli inizi degli anni 70 incontra </a:t>
            </a:r>
            <a:r>
              <a:rPr lang="it-IT" dirty="0" err="1" smtClean="0">
                <a:solidFill>
                  <a:srgbClr val="FFFF00"/>
                </a:solidFill>
              </a:rPr>
              <a:t>Cristopher</a:t>
            </a:r>
            <a:r>
              <a:rPr lang="it-IT" dirty="0" smtClean="0">
                <a:solidFill>
                  <a:srgbClr val="FFFF00"/>
                </a:solidFill>
              </a:rPr>
              <a:t> </a:t>
            </a:r>
            <a:r>
              <a:rPr lang="it-IT" dirty="0" err="1" smtClean="0">
                <a:solidFill>
                  <a:srgbClr val="FFFF00"/>
                </a:solidFill>
              </a:rPr>
              <a:t>Knowles</a:t>
            </a:r>
            <a:r>
              <a:rPr lang="it-IT" dirty="0" smtClean="0"/>
              <a:t>, autistico. </a:t>
            </a:r>
          </a:p>
          <a:p>
            <a:r>
              <a:rPr lang="it-IT" dirty="0" smtClean="0"/>
              <a:t>Un suo professore diede delle registrazioni a Wilson tra queste “</a:t>
            </a:r>
            <a:r>
              <a:rPr lang="it-IT" dirty="0" smtClean="0">
                <a:solidFill>
                  <a:srgbClr val="FFFF00"/>
                </a:solidFill>
              </a:rPr>
              <a:t>Emily </a:t>
            </a:r>
            <a:r>
              <a:rPr lang="it-IT" dirty="0" err="1" smtClean="0">
                <a:solidFill>
                  <a:srgbClr val="FFFF00"/>
                </a:solidFill>
              </a:rPr>
              <a:t>watches</a:t>
            </a:r>
            <a:r>
              <a:rPr lang="it-IT" dirty="0" smtClean="0">
                <a:solidFill>
                  <a:srgbClr val="FFFF00"/>
                </a:solidFill>
              </a:rPr>
              <a:t> tv </a:t>
            </a:r>
            <a:r>
              <a:rPr lang="it-IT" dirty="0" err="1" smtClean="0">
                <a:solidFill>
                  <a:srgbClr val="FFFF00"/>
                </a:solidFill>
              </a:rPr>
              <a:t>because</a:t>
            </a:r>
            <a:r>
              <a:rPr lang="it-IT" dirty="0" smtClean="0">
                <a:solidFill>
                  <a:srgbClr val="FFFF00"/>
                </a:solidFill>
              </a:rPr>
              <a:t> </a:t>
            </a:r>
            <a:r>
              <a:rPr lang="it-IT" dirty="0" err="1" smtClean="0">
                <a:solidFill>
                  <a:srgbClr val="FFFF00"/>
                </a:solidFill>
              </a:rPr>
              <a:t>she</a:t>
            </a:r>
            <a:r>
              <a:rPr lang="it-IT" dirty="0" smtClean="0">
                <a:solidFill>
                  <a:srgbClr val="FFFF00"/>
                </a:solidFill>
              </a:rPr>
              <a:t> </a:t>
            </a:r>
            <a:r>
              <a:rPr lang="it-IT" dirty="0" err="1" smtClean="0">
                <a:solidFill>
                  <a:srgbClr val="FFFF00"/>
                </a:solidFill>
              </a:rPr>
              <a:t>likes</a:t>
            </a:r>
            <a:r>
              <a:rPr lang="it-IT" dirty="0" smtClean="0">
                <a:solidFill>
                  <a:srgbClr val="FFFF00"/>
                </a:solidFill>
              </a:rPr>
              <a:t> </a:t>
            </a:r>
            <a:r>
              <a:rPr lang="it-IT" dirty="0" err="1" smtClean="0">
                <a:solidFill>
                  <a:srgbClr val="FFFF00"/>
                </a:solidFill>
              </a:rPr>
              <a:t>it</a:t>
            </a:r>
            <a:r>
              <a:rPr lang="it-IT" dirty="0" smtClean="0"/>
              <a:t>”: una ripetizione infinita scandita da una struttura matematica . Autismo è una menomazione che porta ad acuire abilità di memoria ma carenza in altri campi di mentale.</a:t>
            </a:r>
          </a:p>
          <a:p>
            <a:r>
              <a:rPr lang="it-IT" dirty="0" smtClean="0"/>
              <a:t>Influenza data al suo teatro dai bambini, </a:t>
            </a:r>
            <a:r>
              <a:rPr lang="it-IT" dirty="0" err="1" smtClean="0">
                <a:solidFill>
                  <a:srgbClr val="FFFF00"/>
                </a:solidFill>
              </a:rPr>
              <a:t>infans</a:t>
            </a:r>
            <a:r>
              <a:rPr lang="it-IT" dirty="0" smtClean="0"/>
              <a:t> che nell’etimologia sono “coloro che non sanno parlare”: il suo è un teatro </a:t>
            </a:r>
            <a:r>
              <a:rPr lang="it-IT" dirty="0" err="1" smtClean="0"/>
              <a:t>pre-verbale</a:t>
            </a:r>
            <a:r>
              <a:rPr lang="it-IT" dirty="0" smtClean="0"/>
              <a:t> fatto di suoni, rumori, grida, spesso dissociati dalla volontà e dall’azione.</a:t>
            </a:r>
          </a:p>
          <a:p>
            <a:r>
              <a:rPr lang="it-IT" dirty="0" smtClean="0"/>
              <a:t>Nasce lo spettacolo </a:t>
            </a:r>
            <a:r>
              <a:rPr lang="it-IT" dirty="0" smtClean="0">
                <a:solidFill>
                  <a:srgbClr val="FFFF00"/>
                </a:solidFill>
              </a:rPr>
              <a:t>A </a:t>
            </a:r>
            <a:r>
              <a:rPr lang="it-IT" dirty="0" err="1" smtClean="0">
                <a:solidFill>
                  <a:srgbClr val="FFFF00"/>
                </a:solidFill>
              </a:rPr>
              <a:t>letter</a:t>
            </a:r>
            <a:r>
              <a:rPr lang="it-IT" dirty="0" smtClean="0">
                <a:solidFill>
                  <a:srgbClr val="FFFF00"/>
                </a:solidFill>
              </a:rPr>
              <a:t> </a:t>
            </a:r>
            <a:r>
              <a:rPr lang="it-IT" dirty="0" err="1" smtClean="0">
                <a:solidFill>
                  <a:srgbClr val="FFFF00"/>
                </a:solidFill>
              </a:rPr>
              <a:t>for</a:t>
            </a:r>
            <a:r>
              <a:rPr lang="it-IT" dirty="0" smtClean="0">
                <a:solidFill>
                  <a:srgbClr val="FFFF00"/>
                </a:solidFill>
              </a:rPr>
              <a:t> Queen Elizabeth </a:t>
            </a:r>
            <a:r>
              <a:rPr lang="it-IT" dirty="0" smtClean="0"/>
              <a:t>(1974) dove ci sono parole e testo ma con un uso radicalmente diverso dalla comunicazione. Le parole possono essere usate come singoli fonemi, come suono, il racconto può essere fatto d </a:t>
            </a:r>
            <a:r>
              <a:rPr lang="it-IT" dirty="0" err="1" smtClean="0"/>
              <a:t>aun</a:t>
            </a:r>
            <a:r>
              <a:rPr lang="it-IT" dirty="0" smtClean="0"/>
              <a:t>’associazione di immagini anche non coerenti.</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Rettangolo 2"/>
          <p:cNvSpPr/>
          <p:nvPr/>
        </p:nvSpPr>
        <p:spPr>
          <a:xfrm>
            <a:off x="534988" y="620688"/>
            <a:ext cx="9145016" cy="6370975"/>
          </a:xfrm>
          <a:prstGeom prst="rect">
            <a:avLst/>
          </a:prstGeom>
        </p:spPr>
        <p:txBody>
          <a:bodyPr wrap="square">
            <a:spAutoFit/>
          </a:bodyPr>
          <a:lstStyle/>
          <a:p>
            <a:r>
              <a:rPr lang="it-IT" dirty="0"/>
              <a:t>La </a:t>
            </a:r>
            <a:r>
              <a:rPr lang="it-IT" i="1" dirty="0"/>
              <a:t>slow </a:t>
            </a:r>
            <a:r>
              <a:rPr lang="it-IT" i="1" dirty="0" err="1"/>
              <a:t>motion</a:t>
            </a:r>
            <a:r>
              <a:rPr lang="it-IT" dirty="0"/>
              <a:t> è un elemento essenziale nel teatro di Wilson perché la sua importanza è legata a una percezione dello spazio e del tempo diversa da quella canonica. </a:t>
            </a:r>
            <a:r>
              <a:rPr lang="it-IT" dirty="0" smtClean="0"/>
              <a:t>Gli </a:t>
            </a:r>
            <a:r>
              <a:rPr lang="it-IT" dirty="0"/>
              <a:t>esperimenti sul </a:t>
            </a:r>
            <a:r>
              <a:rPr lang="it-IT" i="1" dirty="0"/>
              <a:t>ralenti</a:t>
            </a:r>
            <a:r>
              <a:rPr lang="it-IT" dirty="0"/>
              <a:t> nascono nei suoi primi lavori teatrali dall’osservazione di persone portatrici di </a:t>
            </a:r>
            <a:r>
              <a:rPr lang="it-IT" i="1" dirty="0"/>
              <a:t>handicap</a:t>
            </a:r>
            <a:r>
              <a:rPr lang="it-IT" dirty="0"/>
              <a:t>, che gli permette di comprendere e riprodurre sulla scena i meccanismi di una percezione </a:t>
            </a:r>
            <a:r>
              <a:rPr lang="it-IT" dirty="0" smtClean="0"/>
              <a:t>diversa. E’ l’esigenza di </a:t>
            </a:r>
            <a:r>
              <a:rPr lang="it-IT" dirty="0"/>
              <a:t>appropriarsi di un codice diverso di percezione del reale, come bagaglio fondamentale per la costruzione della sua poetica; </a:t>
            </a:r>
            <a:r>
              <a:rPr lang="it-IT" dirty="0" smtClean="0"/>
              <a:t>sordità, visionarietà, balbuzie, ripetizioni: qua </a:t>
            </a:r>
            <a:r>
              <a:rPr lang="it-IT" dirty="0"/>
              <a:t>Wilson scopre una percezione sensoriale distinta dalla comprensione verbale che in casi di ‘normalità’ ha la preponderanza nel rapportarsi al reale. Ad esempio l’atrofia del tempo, che è resa dal </a:t>
            </a:r>
            <a:r>
              <a:rPr lang="it-IT" i="1" dirty="0"/>
              <a:t>ralenti</a:t>
            </a:r>
            <a:r>
              <a:rPr lang="it-IT" dirty="0"/>
              <a:t> del movimento, ha l’effetto di provocare l’ipertrofia dello </a:t>
            </a:r>
            <a:r>
              <a:rPr lang="it-IT" dirty="0" smtClean="0"/>
              <a:t>sguardo:</a:t>
            </a:r>
          </a:p>
          <a:p>
            <a:r>
              <a:rPr lang="it-IT" dirty="0" smtClean="0"/>
              <a:t>Wilson</a:t>
            </a:r>
            <a:r>
              <a:rPr lang="it-IT" dirty="0"/>
              <a:t>: “più gli attori si muovono lentamente, più si vedono cose”. È evidentemente questa percezione, che ha un rapporto diverso con il tempo e lo spazio, a interessarlo e che vuole portare sulla scena.</a:t>
            </a:r>
          </a:p>
          <a:p>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hlinkClick r:id="rId2"/>
              </a:rPr>
              <a:t>Einstein on the beach </a:t>
            </a:r>
            <a:r>
              <a:rPr lang="it-IT" dirty="0" smtClean="0"/>
              <a:t>(1972)</a:t>
            </a:r>
            <a:endParaRPr lang="it-IT" dirty="0"/>
          </a:p>
        </p:txBody>
      </p:sp>
      <p:pic>
        <p:nvPicPr>
          <p:cNvPr id="4" name="Immagine 3" descr="einstein1.jpg"/>
          <p:cNvPicPr>
            <a:picLocks noChangeAspect="1"/>
          </p:cNvPicPr>
          <p:nvPr/>
        </p:nvPicPr>
        <p:blipFill>
          <a:blip r:embed="rId3" cstate="print"/>
          <a:stretch>
            <a:fillRect/>
          </a:stretch>
        </p:blipFill>
        <p:spPr>
          <a:xfrm>
            <a:off x="534988" y="2276872"/>
            <a:ext cx="3828007" cy="3355886"/>
          </a:xfrm>
          <a:prstGeom prst="rect">
            <a:avLst/>
          </a:prstGeom>
          <a:ln w="38100" cap="sq" cmpd="thickThin">
            <a:solidFill>
              <a:srgbClr val="000000"/>
            </a:solidFill>
            <a:prstDash val="solid"/>
            <a:miter lim="800000"/>
          </a:ln>
          <a:effectLst>
            <a:outerShdw blurRad="50800" dist="38100" dir="5400000" algn="t" rotWithShape="0">
              <a:prstClr val="black">
                <a:alpha val="40000"/>
              </a:prstClr>
            </a:outerShdw>
          </a:effectLst>
        </p:spPr>
      </p:pic>
      <p:pic>
        <p:nvPicPr>
          <p:cNvPr id="5" name="Immagine 4" descr="einstein2.jpg"/>
          <p:cNvPicPr>
            <a:picLocks noChangeAspect="1"/>
          </p:cNvPicPr>
          <p:nvPr/>
        </p:nvPicPr>
        <p:blipFill>
          <a:blip r:embed="rId4" cstate="print"/>
          <a:stretch>
            <a:fillRect/>
          </a:stretch>
        </p:blipFill>
        <p:spPr>
          <a:xfrm>
            <a:off x="4862615" y="2276872"/>
            <a:ext cx="3792785" cy="3312368"/>
          </a:xfrm>
          <a:prstGeom prst="rect">
            <a:avLst/>
          </a:prstGeom>
          <a:ln w="57150">
            <a:solidFill>
              <a:schemeClr val="bg1"/>
            </a:solid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neweinstein.jpg"/>
          <p:cNvPicPr>
            <a:picLocks noChangeAspect="1"/>
          </p:cNvPicPr>
          <p:nvPr/>
        </p:nvPicPr>
        <p:blipFill>
          <a:blip r:embed="rId2" cstate="print"/>
          <a:stretch>
            <a:fillRect/>
          </a:stretch>
        </p:blipFill>
        <p:spPr>
          <a:xfrm>
            <a:off x="895028" y="2420888"/>
            <a:ext cx="3912703" cy="2469720"/>
          </a:xfrm>
          <a:prstGeom prst="rect">
            <a:avLst/>
          </a:prstGeom>
        </p:spPr>
      </p:pic>
      <p:pic>
        <p:nvPicPr>
          <p:cNvPr id="5" name="Immagine 4" descr="EOB_1833_005.jpg"/>
          <p:cNvPicPr>
            <a:picLocks noChangeAspect="1"/>
          </p:cNvPicPr>
          <p:nvPr/>
        </p:nvPicPr>
        <p:blipFill>
          <a:blip r:embed="rId3" cstate="print"/>
          <a:stretch>
            <a:fillRect/>
          </a:stretch>
        </p:blipFill>
        <p:spPr>
          <a:xfrm>
            <a:off x="5719564" y="2420888"/>
            <a:ext cx="3878506" cy="2508101"/>
          </a:xfrm>
          <a:prstGeom prst="rect">
            <a:avLst/>
          </a:prstGeom>
        </p:spPr>
      </p:pic>
      <p:sp>
        <p:nvSpPr>
          <p:cNvPr id="6" name="CasellaDiTesto 5"/>
          <p:cNvSpPr txBox="1"/>
          <p:nvPr/>
        </p:nvSpPr>
        <p:spPr>
          <a:xfrm>
            <a:off x="1615108" y="5589240"/>
            <a:ext cx="5893601" cy="461665"/>
          </a:xfrm>
          <a:prstGeom prst="rect">
            <a:avLst/>
          </a:prstGeom>
          <a:noFill/>
        </p:spPr>
        <p:txBody>
          <a:bodyPr wrap="none" rtlCol="0">
            <a:spAutoFit/>
          </a:bodyPr>
          <a:lstStyle/>
          <a:p>
            <a:r>
              <a:rPr lang="it-IT" dirty="0" smtClean="0"/>
              <a:t>Coreografia e performer: LUCINDA CHILDS</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insteinperformance.jpg"/>
          <p:cNvPicPr>
            <a:picLocks noChangeAspect="1"/>
          </p:cNvPicPr>
          <p:nvPr/>
        </p:nvPicPr>
        <p:blipFill>
          <a:blip r:embed="rId2" cstate="print"/>
          <a:stretch>
            <a:fillRect/>
          </a:stretch>
        </p:blipFill>
        <p:spPr>
          <a:xfrm>
            <a:off x="679004" y="3468700"/>
            <a:ext cx="2304256" cy="2056548"/>
          </a:xfrm>
          <a:prstGeom prst="rect">
            <a:avLst/>
          </a:prstGeom>
        </p:spPr>
      </p:pic>
      <p:pic>
        <p:nvPicPr>
          <p:cNvPr id="3" name="Immagine 2" descr="EOB_1833_006.jpg"/>
          <p:cNvPicPr>
            <a:picLocks noChangeAspect="1"/>
          </p:cNvPicPr>
          <p:nvPr/>
        </p:nvPicPr>
        <p:blipFill>
          <a:blip r:embed="rId3" cstate="print"/>
          <a:stretch>
            <a:fillRect/>
          </a:stretch>
        </p:blipFill>
        <p:spPr>
          <a:xfrm>
            <a:off x="6723440" y="3645024"/>
            <a:ext cx="2593586" cy="1763638"/>
          </a:xfrm>
          <a:prstGeom prst="rect">
            <a:avLst/>
          </a:prstGeom>
        </p:spPr>
      </p:pic>
      <p:pic>
        <p:nvPicPr>
          <p:cNvPr id="4" name="Immagine 3" descr="EOB-thumb_0.png">
            <a:hlinkClick r:id="rId4"/>
          </p:cNvPr>
          <p:cNvPicPr>
            <a:picLocks noChangeAspect="1"/>
          </p:cNvPicPr>
          <p:nvPr/>
        </p:nvPicPr>
        <p:blipFill>
          <a:blip r:embed="rId5" cstate="print"/>
          <a:stretch>
            <a:fillRect/>
          </a:stretch>
        </p:blipFill>
        <p:spPr>
          <a:xfrm>
            <a:off x="3991372" y="404664"/>
            <a:ext cx="2249785" cy="2249785"/>
          </a:xfrm>
          <a:prstGeom prst="rect">
            <a:avLst/>
          </a:prstGeom>
        </p:spPr>
      </p:pic>
      <p:sp>
        <p:nvSpPr>
          <p:cNvPr id="5" name="CasellaDiTesto 4"/>
          <p:cNvSpPr txBox="1"/>
          <p:nvPr/>
        </p:nvSpPr>
        <p:spPr>
          <a:xfrm>
            <a:off x="6697266" y="980728"/>
            <a:ext cx="2236484" cy="830997"/>
          </a:xfrm>
          <a:prstGeom prst="rect">
            <a:avLst/>
          </a:prstGeom>
          <a:noFill/>
        </p:spPr>
        <p:txBody>
          <a:bodyPr wrap="square" rtlCol="0">
            <a:spAutoFit/>
          </a:bodyPr>
          <a:lstStyle/>
          <a:p>
            <a:r>
              <a:rPr lang="it-IT" dirty="0" err="1" smtClean="0">
                <a:hlinkClick r:id="rId6"/>
              </a:rPr>
              <a:t>Knee</a:t>
            </a:r>
            <a:r>
              <a:rPr lang="it-IT" dirty="0" smtClean="0">
                <a:hlinkClick r:id="rId6"/>
              </a:rPr>
              <a:t> 2</a:t>
            </a:r>
            <a:endParaRPr lang="it-IT" dirty="0" smtClean="0"/>
          </a:p>
          <a:p>
            <a:r>
              <a:rPr lang="it-IT" dirty="0" err="1" smtClean="0">
                <a:hlinkClick r:id="rId7"/>
              </a:rPr>
              <a:t>Knee</a:t>
            </a:r>
            <a:r>
              <a:rPr lang="it-IT" dirty="0" smtClean="0">
                <a:hlinkClick r:id="rId7"/>
              </a:rPr>
              <a:t> 5</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 presetClass="emph" presetSubtype="0" fill="hold" nodeType="withEffect">
                                  <p:stCondLst>
                                    <p:cond delay="0"/>
                                  </p:stCondLst>
                                  <p:childTnLst>
                                    <p:animScale>
                                      <p:cBhvr>
                                        <p:cTn id="9" dur="2000" fill="hold"/>
                                        <p:tgtEl>
                                          <p:spTgt spid="3"/>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par>
                                <p:cTn id="15" presetID="6" presetClass="emph" presetSubtype="0" fill="hold" nodeType="withEffect">
                                  <p:stCondLst>
                                    <p:cond delay="0"/>
                                  </p:stCondLst>
                                  <p:childTnLst>
                                    <p:animScale>
                                      <p:cBhvr>
                                        <p:cTn id="16" dur="2000" fill="hold"/>
                                        <p:tgtEl>
                                          <p:spTgt spid="4"/>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par>
                                <p:cTn id="22" presetID="6" presetClass="emph" presetSubtype="0" fill="hold" nodeType="withEffect">
                                  <p:stCondLst>
                                    <p:cond delay="0"/>
                                  </p:stCondLst>
                                  <p:childTnLst>
                                    <p:animScale>
                                      <p:cBhvr>
                                        <p:cTn id="23"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glass.jpg"/>
          <p:cNvPicPr>
            <a:picLocks noChangeAspect="1"/>
          </p:cNvPicPr>
          <p:nvPr/>
        </p:nvPicPr>
        <p:blipFill>
          <a:blip r:embed="rId2" cstate="print"/>
          <a:stretch>
            <a:fillRect/>
          </a:stretch>
        </p:blipFill>
        <p:spPr>
          <a:xfrm>
            <a:off x="3127276" y="1981200"/>
            <a:ext cx="5231904" cy="3923928"/>
          </a:xfrm>
          <a:prstGeom prst="rect">
            <a:avLst/>
          </a:prstGeom>
          <a:ln w="57150">
            <a:solidFill>
              <a:schemeClr val="bg1"/>
            </a:solidFill>
          </a:ln>
        </p:spPr>
      </p:pic>
      <p:sp>
        <p:nvSpPr>
          <p:cNvPr id="3" name="Titolo 2"/>
          <p:cNvSpPr>
            <a:spLocks noGrp="1"/>
          </p:cNvSpPr>
          <p:nvPr>
            <p:ph type="title"/>
          </p:nvPr>
        </p:nvSpPr>
        <p:spPr/>
        <p:txBody>
          <a:bodyPr/>
          <a:lstStyle/>
          <a:p>
            <a:r>
              <a:rPr lang="it-IT" dirty="0" smtClean="0">
                <a:hlinkClick r:id="rId3"/>
              </a:rPr>
              <a:t>Einstein on the beach</a:t>
            </a:r>
            <a:endParaRPr lang="it-IT" dirty="0"/>
          </a:p>
        </p:txBody>
      </p:sp>
      <p:sp>
        <p:nvSpPr>
          <p:cNvPr id="4" name="Segnaposto contenuto 3"/>
          <p:cNvSpPr>
            <a:spLocks noGrp="1"/>
          </p:cNvSpPr>
          <p:nvPr>
            <p:ph idx="1"/>
          </p:nvPr>
        </p:nvSpPr>
        <p:spPr/>
        <p:txBody>
          <a:bodyPr/>
          <a:lstStyle/>
          <a:p>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098_sacco_001.jpg"/>
          <p:cNvPicPr>
            <a:picLocks noChangeAspect="1"/>
          </p:cNvPicPr>
          <p:nvPr/>
        </p:nvPicPr>
        <p:blipFill>
          <a:blip r:embed="rId2" cstate="print"/>
          <a:stretch>
            <a:fillRect/>
          </a:stretch>
        </p:blipFill>
        <p:spPr>
          <a:xfrm>
            <a:off x="1543100" y="-171400"/>
            <a:ext cx="6984776" cy="662473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is.jpg"/>
          <p:cNvPicPr>
            <a:picLocks noChangeAspect="1"/>
          </p:cNvPicPr>
          <p:nvPr/>
        </p:nvPicPr>
        <p:blipFill>
          <a:blip r:embed="rId2" cstate="print"/>
          <a:stretch>
            <a:fillRect/>
          </a:stretch>
        </p:blipFill>
        <p:spPr>
          <a:xfrm>
            <a:off x="2047156" y="1844823"/>
            <a:ext cx="6912768" cy="4752529"/>
          </a:xfrm>
          <a:prstGeom prst="rect">
            <a:avLst/>
          </a:prstGeom>
          <a:ln w="57150">
            <a:solidFill>
              <a:schemeClr val="bg1"/>
            </a:solidFill>
          </a:ln>
        </p:spPr>
      </p:pic>
      <p:pic>
        <p:nvPicPr>
          <p:cNvPr id="3" name="Immagine 2" descr="einstein,,,.jpg"/>
          <p:cNvPicPr>
            <a:picLocks noChangeAspect="1"/>
          </p:cNvPicPr>
          <p:nvPr/>
        </p:nvPicPr>
        <p:blipFill>
          <a:blip r:embed="rId3" cstate="print"/>
          <a:stretch>
            <a:fillRect/>
          </a:stretch>
        </p:blipFill>
        <p:spPr>
          <a:xfrm>
            <a:off x="1903140" y="188640"/>
            <a:ext cx="7272808" cy="14192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37586" y="0"/>
            <a:ext cx="9011827" cy="6858000"/>
          </a:xfrm>
          <a:prstGeom prst="rect">
            <a:avLst/>
          </a:prstGeom>
        </p:spPr>
      </p:pic>
    </p:spTree>
    <p:extLst>
      <p:ext uri="{BB962C8B-B14F-4D97-AF65-F5344CB8AC3E}">
        <p14:creationId xmlns="" xmlns:p14="http://schemas.microsoft.com/office/powerpoint/2010/main" val="1389531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reno.jpg">
            <a:hlinkClick r:id="rId2"/>
          </p:cNvPr>
          <p:cNvPicPr>
            <a:picLocks noChangeAspect="1"/>
          </p:cNvPicPr>
          <p:nvPr/>
        </p:nvPicPr>
        <p:blipFill>
          <a:blip r:embed="rId3" cstate="print"/>
          <a:stretch>
            <a:fillRect/>
          </a:stretch>
        </p:blipFill>
        <p:spPr>
          <a:xfrm>
            <a:off x="2480642" y="2065362"/>
            <a:ext cx="6191250" cy="4171950"/>
          </a:xfrm>
          <a:prstGeom prst="rect">
            <a:avLst/>
          </a:prstGeom>
        </p:spPr>
      </p:pic>
      <p:pic>
        <p:nvPicPr>
          <p:cNvPr id="3" name="Immagine 2" descr="einstein,,,.jpg"/>
          <p:cNvPicPr>
            <a:picLocks noChangeAspect="1"/>
          </p:cNvPicPr>
          <p:nvPr/>
        </p:nvPicPr>
        <p:blipFill>
          <a:blip r:embed="rId4" cstate="print"/>
          <a:stretch>
            <a:fillRect/>
          </a:stretch>
        </p:blipFill>
        <p:spPr>
          <a:xfrm>
            <a:off x="3055268" y="332656"/>
            <a:ext cx="4608512" cy="141922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8964" y="1268760"/>
            <a:ext cx="9361040" cy="6001643"/>
          </a:xfrm>
          <a:prstGeom prst="rect">
            <a:avLst/>
          </a:prstGeom>
        </p:spPr>
        <p:txBody>
          <a:bodyPr wrap="square">
            <a:spAutoFit/>
          </a:bodyPr>
          <a:lstStyle/>
          <a:p>
            <a:endParaRPr lang="it-IT" dirty="0" smtClean="0"/>
          </a:p>
          <a:p>
            <a:endParaRPr lang="it-IT" dirty="0"/>
          </a:p>
          <a:p>
            <a:pPr algn="ctr"/>
            <a:r>
              <a:rPr lang="it-IT" dirty="0" smtClean="0"/>
              <a:t>La struttura si basa sul concetto di</a:t>
            </a:r>
            <a:r>
              <a:rPr lang="it-IT" b="1" dirty="0" smtClean="0">
                <a:solidFill>
                  <a:srgbClr val="FFFF00"/>
                </a:solidFill>
              </a:rPr>
              <a:t> </a:t>
            </a:r>
            <a:r>
              <a:rPr lang="it-IT" b="1" dirty="0">
                <a:solidFill>
                  <a:srgbClr val="FFFF00"/>
                </a:solidFill>
              </a:rPr>
              <a:t>la ripetizione e </a:t>
            </a:r>
            <a:r>
              <a:rPr lang="it-IT" b="1" dirty="0" smtClean="0">
                <a:solidFill>
                  <a:srgbClr val="FFFF00"/>
                </a:solidFill>
              </a:rPr>
              <a:t>variazione</a:t>
            </a:r>
            <a:r>
              <a:rPr lang="it-IT" dirty="0" smtClean="0"/>
              <a:t>.</a:t>
            </a:r>
          </a:p>
          <a:p>
            <a:endParaRPr lang="it-IT" dirty="0" smtClean="0"/>
          </a:p>
          <a:p>
            <a:pPr algn="ctr"/>
            <a:r>
              <a:rPr lang="it-IT" dirty="0" smtClean="0"/>
              <a:t>Quattro </a:t>
            </a:r>
            <a:r>
              <a:rPr lang="it-IT" dirty="0"/>
              <a:t>atti, della durata di un’ora circa ciascuno, inframmezzati da cinque </a:t>
            </a:r>
            <a:r>
              <a:rPr lang="it-IT" i="1" dirty="0" err="1"/>
              <a:t>Knee</a:t>
            </a:r>
            <a:r>
              <a:rPr lang="it-IT" i="1" dirty="0"/>
              <a:t> </a:t>
            </a:r>
            <a:r>
              <a:rPr lang="it-IT" i="1" dirty="0" err="1"/>
              <a:t>Plays</a:t>
            </a:r>
            <a:r>
              <a:rPr lang="it-IT" dirty="0"/>
              <a:t>, o giunture </a:t>
            </a:r>
            <a:r>
              <a:rPr lang="it-IT" dirty="0" smtClean="0"/>
              <a:t>della </a:t>
            </a:r>
            <a:r>
              <a:rPr lang="it-IT" dirty="0"/>
              <a:t>durata di circa dieci minuti, che inquadrano ogni atto dando così l’idea di un’opera pensata nella sua interezza come corpo o organismo anatomico. </a:t>
            </a:r>
            <a:endParaRPr lang="it-IT" dirty="0" smtClean="0"/>
          </a:p>
          <a:p>
            <a:pPr algn="ctr"/>
            <a:r>
              <a:rPr lang="it-IT" dirty="0" smtClean="0"/>
              <a:t>Ciascun </a:t>
            </a:r>
            <a:r>
              <a:rPr lang="it-IT" dirty="0"/>
              <a:t>atto si compone a sua volta di due scene eccetto il quarto e ultimo atto che è composto da tre</a:t>
            </a:r>
            <a:r>
              <a:rPr lang="it-IT" dirty="0" smtClean="0"/>
              <a:t>;</a:t>
            </a:r>
          </a:p>
          <a:p>
            <a:pPr algn="ctr"/>
            <a:r>
              <a:rPr lang="it-IT" dirty="0" smtClean="0"/>
              <a:t>Tre sono le </a:t>
            </a:r>
            <a:r>
              <a:rPr lang="it-IT" dirty="0"/>
              <a:t>immagini emblematiche o tipi di ambiente-immagine, </a:t>
            </a:r>
            <a:r>
              <a:rPr lang="it-IT" b="1" dirty="0" smtClean="0">
                <a:solidFill>
                  <a:srgbClr val="FFFF00"/>
                </a:solidFill>
              </a:rPr>
              <a:t>un </a:t>
            </a:r>
            <a:r>
              <a:rPr lang="it-IT" b="1" dirty="0">
                <a:solidFill>
                  <a:srgbClr val="FFFF00"/>
                </a:solidFill>
              </a:rPr>
              <a:t>treno, un tribunale e un campo-macchina </a:t>
            </a:r>
            <a:r>
              <a:rPr lang="it-IT" b="1" dirty="0" smtClean="0">
                <a:solidFill>
                  <a:srgbClr val="FFFF00"/>
                </a:solidFill>
              </a:rPr>
              <a:t>spaziale, </a:t>
            </a:r>
            <a:r>
              <a:rPr lang="it-IT" dirty="0"/>
              <a:t>si alternano e ripetono per tre </a:t>
            </a:r>
            <a:r>
              <a:rPr lang="it-IT" dirty="0" smtClean="0"/>
              <a:t>volte.  </a:t>
            </a:r>
            <a:r>
              <a:rPr lang="it-IT" dirty="0"/>
              <a:t>La struttura è </a:t>
            </a:r>
            <a:r>
              <a:rPr lang="it-IT" dirty="0" smtClean="0"/>
              <a:t>modulare secondo l’alternarsi </a:t>
            </a:r>
            <a:r>
              <a:rPr lang="it-IT" dirty="0"/>
              <a:t>della scansione dei numeri </a:t>
            </a:r>
            <a:r>
              <a:rPr lang="it-IT" dirty="0" smtClean="0"/>
              <a:t>1-2-3.</a:t>
            </a:r>
            <a:r>
              <a:rPr lang="it-IT" dirty="0"/>
              <a:t> </a:t>
            </a:r>
          </a:p>
          <a:p>
            <a:r>
              <a:rPr lang="it-IT" dirty="0" smtClean="0"/>
              <a:t/>
            </a:r>
            <a:br>
              <a:rPr lang="it-IT" dirty="0" smtClean="0"/>
            </a:br>
            <a:endParaRPr lang="it-IT" dirty="0"/>
          </a:p>
        </p:txBody>
      </p:sp>
      <p:pic>
        <p:nvPicPr>
          <p:cNvPr id="3" name="Immagine 2" descr="einstein,,,.jpg"/>
          <p:cNvPicPr>
            <a:picLocks noChangeAspect="1"/>
          </p:cNvPicPr>
          <p:nvPr/>
        </p:nvPicPr>
        <p:blipFill>
          <a:blip r:embed="rId2" cstate="print"/>
          <a:stretch>
            <a:fillRect/>
          </a:stretch>
        </p:blipFill>
        <p:spPr>
          <a:xfrm>
            <a:off x="3199284" y="476672"/>
            <a:ext cx="4680520" cy="14192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4988" y="548680"/>
            <a:ext cx="9289032" cy="6001643"/>
          </a:xfrm>
          <a:prstGeom prst="rect">
            <a:avLst/>
          </a:prstGeom>
        </p:spPr>
        <p:txBody>
          <a:bodyPr wrap="square">
            <a:spAutoFit/>
          </a:bodyPr>
          <a:lstStyle/>
          <a:p>
            <a:r>
              <a:rPr lang="it-IT" i="1" dirty="0"/>
              <a:t>Einstein on the Beach</a:t>
            </a:r>
            <a:r>
              <a:rPr lang="it-IT" dirty="0"/>
              <a:t> è tutto costruito sulla combinazione di strati vocali, musicali e verbali realizzati secondo le stesse modalità di ripetizione e variazione progressiva, per cui accade che una stessa scena è ripetuta in momenti diversi e atti diversi dello spettacolo con minime variazioni: quindi ad esempio il movimento dell’attrice lungo la diagonale si ripete, ma spostato rispetto al punto spaziale in cui veniva fatto prima, o un’azione viene ripetuta quasi identica salvo qualche variazione nei movimenti o un suono si ripete ma leggermente modificato. Anche la drammaturgia </a:t>
            </a:r>
            <a:r>
              <a:rPr lang="it-IT" dirty="0" smtClean="0"/>
              <a:t>-undici </a:t>
            </a:r>
            <a:r>
              <a:rPr lang="it-IT" dirty="0"/>
              <a:t>brani in tutto, che vengono cantati o parlati in ordine sparso da qualche personaggio – si struttura secondo la stessa modalità, ossia si sviluppa nella ripetizione di una stessa frase che può progressivamente addizionarsi di parole; si tratta di parole che fungono da unità sonore, che valgono come atomi di materialità fonica che si amalgamano al suono e al movimento.</a:t>
            </a:r>
          </a:p>
          <a:p>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6996" y="476672"/>
            <a:ext cx="9361040" cy="7109639"/>
          </a:xfrm>
          <a:prstGeom prst="rect">
            <a:avLst/>
          </a:prstGeom>
        </p:spPr>
        <p:txBody>
          <a:bodyPr wrap="square">
            <a:spAutoFit/>
          </a:bodyPr>
          <a:lstStyle/>
          <a:p>
            <a:r>
              <a:rPr lang="it-IT" dirty="0"/>
              <a:t>La musica per "Einstein on the Beach" fu scritta fra la primavera, l'estate e l'autunno del 1975. Bob Wilson ed io lavorammo direttamente basandoci su una serie di suoi disegni che alla fine formarono i modelli per le scene. In precedenza ci eravamo accordati sul contenuto tematico generale, la lunghezza complessiva, la divisione in 4 atti, 9 scene e 5 "</a:t>
            </a:r>
            <a:r>
              <a:rPr lang="it-IT" dirty="0" err="1"/>
              <a:t>knee</a:t>
            </a:r>
            <a:r>
              <a:rPr lang="it-IT" dirty="0"/>
              <a:t> </a:t>
            </a:r>
            <a:r>
              <a:rPr lang="it-IT" dirty="0" err="1"/>
              <a:t>plays</a:t>
            </a:r>
            <a:r>
              <a:rPr lang="it-IT" dirty="0"/>
              <a:t>" di connessione. Determinammo pure la costituzione della compagnia - 4 attori principali, 12 cantanti che, se possibile, si trasformassero in ballerini e attori, un violinista solista, e l'ensemble (amplificato) di tastiere, fiati e voci con cui è normalmente associata la mia musica</a:t>
            </a:r>
            <a:r>
              <a:rPr lang="it-IT" dirty="0" smtClean="0"/>
              <a:t>.</a:t>
            </a:r>
            <a:r>
              <a:rPr lang="it-IT" dirty="0"/>
              <a:t> Il materiale musicale più importante appare nei </a:t>
            </a:r>
            <a:r>
              <a:rPr lang="it-IT" dirty="0" err="1"/>
              <a:t>knee</a:t>
            </a:r>
            <a:r>
              <a:rPr lang="it-IT" dirty="0"/>
              <a:t> </a:t>
            </a:r>
            <a:r>
              <a:rPr lang="it-IT" dirty="0" err="1"/>
              <a:t>plays</a:t>
            </a:r>
            <a:r>
              <a:rPr lang="it-IT" dirty="0"/>
              <a:t> e caratterizzati dal violino. Dal punto di vista teatrale, il violinista (vestito come Einstein, come lo sono anche gli interpreti sul palco) si presenta sia come (musicista) solista che come personaggio nell'opera. La sua posizione mentre suona - a metà strada tra l'orchestra e il palcoscenico - offre un'indicazione al suo ruolo. È infatti visto forse come Einstein stesso o semplicemente come un </a:t>
            </a:r>
            <a:r>
              <a:rPr lang="it-IT" dirty="0" err="1"/>
              <a:t>testimane</a:t>
            </a:r>
            <a:r>
              <a:rPr lang="it-IT" dirty="0"/>
              <a:t> di ciò che accade sul palco; ma, comunque, come una pietra di paragone musicale al lavoro nel suo complesso.</a:t>
            </a:r>
            <a:r>
              <a:rPr lang="it-IT" dirty="0" smtClean="0"/>
              <a:t/>
            </a:r>
            <a:br>
              <a:rPr lang="it-IT" dirty="0" smtClean="0"/>
            </a:br>
            <a:r>
              <a:rPr lang="it-IT" dirty="0" smtClean="0"/>
              <a:t> </a:t>
            </a:r>
            <a:br>
              <a:rPr lang="it-IT" dirty="0" smtClean="0"/>
            </a:b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insteinaa.jpg"/>
          <p:cNvPicPr>
            <a:picLocks noChangeAspect="1"/>
          </p:cNvPicPr>
          <p:nvPr/>
        </p:nvPicPr>
        <p:blipFill>
          <a:blip r:embed="rId2" cstate="print"/>
          <a:stretch>
            <a:fillRect/>
          </a:stretch>
        </p:blipFill>
        <p:spPr>
          <a:xfrm>
            <a:off x="1702898" y="1866715"/>
            <a:ext cx="7977106" cy="4658629"/>
          </a:xfrm>
          <a:prstGeom prst="rect">
            <a:avLst/>
          </a:prstGeom>
        </p:spPr>
      </p:pic>
      <p:pic>
        <p:nvPicPr>
          <p:cNvPr id="3" name="Immagine 2" descr="einstein,,,.jpg"/>
          <p:cNvPicPr>
            <a:picLocks noChangeAspect="1"/>
          </p:cNvPicPr>
          <p:nvPr/>
        </p:nvPicPr>
        <p:blipFill>
          <a:blip r:embed="rId3" cstate="print"/>
          <a:stretch>
            <a:fillRect/>
          </a:stretch>
        </p:blipFill>
        <p:spPr>
          <a:xfrm>
            <a:off x="1975148" y="260648"/>
            <a:ext cx="7416824" cy="1419225"/>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771525" y="502405"/>
            <a:ext cx="8738593" cy="1354217"/>
          </a:xfrm>
        </p:spPr>
        <p:txBody>
          <a:bodyPr lIns="0" tIns="0" rIns="0" bIns="0">
            <a:sp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smtClean="0">
                <a:hlinkClick r:id="rId3"/>
              </a:rPr>
              <a:t>HAMLET A MONOLOGUE</a:t>
            </a:r>
            <a:r>
              <a:rPr lang="en-GB" dirty="0" smtClean="0"/>
              <a:t/>
            </a:r>
            <a:br>
              <a:rPr lang="en-GB" dirty="0" smtClean="0"/>
            </a:br>
            <a:r>
              <a:rPr lang="en-GB" dirty="0" smtClean="0"/>
              <a:t>ROBERT WILSON</a:t>
            </a:r>
          </a:p>
        </p:txBody>
      </p:sp>
      <p:sp>
        <p:nvSpPr>
          <p:cNvPr id="38915" name="Rectangle 2"/>
          <p:cNvSpPr>
            <a:spLocks noGrp="1" noChangeArrowheads="1"/>
          </p:cNvSpPr>
          <p:nvPr>
            <p:ph idx="1"/>
          </p:nvPr>
        </p:nvSpPr>
        <p:spPr>
          <a:xfrm>
            <a:off x="778669" y="1979613"/>
            <a:ext cx="8738593" cy="4235450"/>
          </a:xfrm>
          <a:solidFill>
            <a:schemeClr val="tx1"/>
          </a:solidFill>
        </p:spPr>
        <p:txBody>
          <a:bodyPr/>
          <a:lstStyle/>
          <a:p>
            <a:pPr marL="342900" indent="-342900" eaLnBrk="1" hangingPunct="1">
              <a:lnSpc>
                <a:spcPct val="100000"/>
              </a:lnSpc>
              <a:spcBef>
                <a:spcPct val="20000"/>
              </a:spcBef>
            </a:pPr>
            <a:endParaRPr lang="it-IT" smtClean="0"/>
          </a:p>
        </p:txBody>
      </p:sp>
      <p:pic>
        <p:nvPicPr>
          <p:cNvPr id="38916" name="Picture 3"/>
          <p:cNvPicPr>
            <a:picLocks noChangeAspect="1" noChangeArrowheads="1"/>
          </p:cNvPicPr>
          <p:nvPr/>
        </p:nvPicPr>
        <p:blipFill>
          <a:blip r:embed="rId4" cstate="print"/>
          <a:srcRect/>
          <a:stretch>
            <a:fillRect/>
          </a:stretch>
        </p:blipFill>
        <p:spPr bwMode="auto">
          <a:xfrm>
            <a:off x="1012628" y="3240088"/>
            <a:ext cx="2430660" cy="1928812"/>
          </a:xfrm>
          <a:prstGeom prst="rect">
            <a:avLst/>
          </a:prstGeom>
          <a:noFill/>
          <a:ln w="9525">
            <a:noFill/>
            <a:round/>
            <a:headEnd/>
            <a:tailEnd/>
          </a:ln>
        </p:spPr>
      </p:pic>
      <p:pic>
        <p:nvPicPr>
          <p:cNvPr id="38917" name="Picture 4"/>
          <p:cNvPicPr>
            <a:picLocks noChangeAspect="1" noChangeArrowheads="1"/>
          </p:cNvPicPr>
          <p:nvPr/>
        </p:nvPicPr>
        <p:blipFill>
          <a:blip r:embed="rId5" cstate="print"/>
          <a:srcRect/>
          <a:stretch>
            <a:fillRect/>
          </a:stretch>
        </p:blipFill>
        <p:spPr bwMode="auto">
          <a:xfrm>
            <a:off x="6763347" y="3240089"/>
            <a:ext cx="2430660" cy="1800225"/>
          </a:xfrm>
          <a:prstGeom prst="rect">
            <a:avLst/>
          </a:prstGeom>
          <a:noFill/>
          <a:ln w="9525">
            <a:noFill/>
            <a:round/>
            <a:headEnd/>
            <a:tailEnd/>
          </a:ln>
        </p:spPr>
      </p:pic>
      <p:pic>
        <p:nvPicPr>
          <p:cNvPr id="38918" name="Picture 5"/>
          <p:cNvPicPr>
            <a:picLocks noChangeAspect="1" noChangeArrowheads="1"/>
          </p:cNvPicPr>
          <p:nvPr/>
        </p:nvPicPr>
        <p:blipFill>
          <a:blip r:embed="rId6" cstate="print"/>
          <a:srcRect/>
          <a:stretch>
            <a:fillRect/>
          </a:stretch>
        </p:blipFill>
        <p:spPr bwMode="auto">
          <a:xfrm>
            <a:off x="3832623" y="3240088"/>
            <a:ext cx="2646759" cy="185261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p:nvPr>
        </p:nvSpPr>
        <p:spPr>
          <a:xfrm>
            <a:off x="478631" y="1516063"/>
            <a:ext cx="9258300" cy="4525962"/>
          </a:xfrm>
        </p:spPr>
        <p:txBody>
          <a:bodyPr anchor="t"/>
          <a:lstStyle/>
          <a:p>
            <a:pPr marL="342900" indent="-342900" algn="l" eaLnBrk="1" hangingPunct="1">
              <a:lnSpc>
                <a:spcPct val="100000"/>
              </a:lnSpc>
              <a:spcBef>
                <a:spcPct val="20000"/>
              </a:spcBef>
              <a:buFont typeface="Times New Roman" charset="0"/>
              <a:buChar char="•"/>
              <a:defRPr/>
            </a:pPr>
            <a:endParaRPr lang="it-IT" sz="3200" smtClean="0"/>
          </a:p>
        </p:txBody>
      </p:sp>
      <p:sp>
        <p:nvSpPr>
          <p:cNvPr id="32770" name="Rectangle 2"/>
          <p:cNvSpPr>
            <a:spLocks noGrp="1" noChangeArrowheads="1"/>
          </p:cNvSpPr>
          <p:nvPr>
            <p:ph type="title" idx="1"/>
          </p:nvPr>
        </p:nvSpPr>
        <p:spPr>
          <a:xfrm>
            <a:off x="514350" y="507583"/>
            <a:ext cx="9258300" cy="677108"/>
          </a:xfrm>
        </p:spPr>
        <p:txBody>
          <a:bodyPr lIns="0" tIns="0" rIns="0" bIns="0" anchor="ctr">
            <a:spAutoFit/>
          </a:bodyPr>
          <a:lstStyle/>
          <a:p>
            <a:pPr marL="0" indent="0" algn="ctr" eaLnBrk="1" hangingPunct="1">
              <a:spcBef>
                <a:spcPct val="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400" smtClean="0"/>
              <a:t>HAMLET</a:t>
            </a:r>
          </a:p>
        </p:txBody>
      </p:sp>
      <p:pic>
        <p:nvPicPr>
          <p:cNvPr id="40964" name="Picture 3"/>
          <p:cNvPicPr>
            <a:picLocks noChangeAspect="1" noChangeArrowheads="1"/>
          </p:cNvPicPr>
          <p:nvPr/>
        </p:nvPicPr>
        <p:blipFill>
          <a:blip r:embed="rId3" cstate="print"/>
          <a:srcRect/>
          <a:stretch>
            <a:fillRect/>
          </a:stretch>
        </p:blipFill>
        <p:spPr bwMode="auto">
          <a:xfrm>
            <a:off x="917972" y="1958975"/>
            <a:ext cx="1264444" cy="838200"/>
          </a:xfrm>
          <a:prstGeom prst="rect">
            <a:avLst/>
          </a:prstGeom>
          <a:noFill/>
          <a:ln w="9525">
            <a:noFill/>
            <a:round/>
            <a:headEnd/>
            <a:tailEnd/>
          </a:ln>
        </p:spPr>
      </p:pic>
      <p:pic>
        <p:nvPicPr>
          <p:cNvPr id="40965" name="Picture 4"/>
          <p:cNvPicPr>
            <a:picLocks noChangeAspect="1" noChangeArrowheads="1"/>
          </p:cNvPicPr>
          <p:nvPr/>
        </p:nvPicPr>
        <p:blipFill>
          <a:blip r:embed="rId4" cstate="print"/>
          <a:srcRect/>
          <a:stretch>
            <a:fillRect/>
          </a:stretch>
        </p:blipFill>
        <p:spPr bwMode="auto">
          <a:xfrm>
            <a:off x="6979444" y="1631951"/>
            <a:ext cx="2571750" cy="4246563"/>
          </a:xfrm>
          <a:prstGeom prst="rect">
            <a:avLst/>
          </a:prstGeom>
          <a:noFill/>
          <a:ln w="9525">
            <a:noFill/>
            <a:round/>
            <a:headEnd/>
            <a:tailEnd/>
          </a:ln>
        </p:spPr>
      </p:pic>
      <p:pic>
        <p:nvPicPr>
          <p:cNvPr id="40966" name="Picture 5"/>
          <p:cNvPicPr>
            <a:picLocks noChangeAspect="1" noChangeArrowheads="1"/>
          </p:cNvPicPr>
          <p:nvPr/>
        </p:nvPicPr>
        <p:blipFill>
          <a:blip r:embed="rId5" cstate="print"/>
          <a:srcRect/>
          <a:stretch>
            <a:fillRect/>
          </a:stretch>
        </p:blipFill>
        <p:spPr bwMode="auto">
          <a:xfrm>
            <a:off x="550069" y="1631951"/>
            <a:ext cx="3123605" cy="4246563"/>
          </a:xfrm>
          <a:prstGeom prst="rect">
            <a:avLst/>
          </a:prstGeom>
          <a:noFill/>
          <a:ln w="9525">
            <a:noFill/>
            <a:round/>
            <a:headEnd/>
            <a:tailEnd/>
          </a:ln>
        </p:spPr>
      </p:pic>
      <p:pic>
        <p:nvPicPr>
          <p:cNvPr id="40967" name="Picture 6"/>
          <p:cNvPicPr>
            <a:picLocks noChangeAspect="1" noChangeArrowheads="1"/>
          </p:cNvPicPr>
          <p:nvPr/>
        </p:nvPicPr>
        <p:blipFill>
          <a:blip r:embed="rId6" cstate="print"/>
          <a:srcRect/>
          <a:stretch>
            <a:fillRect/>
          </a:stretch>
        </p:blipFill>
        <p:spPr bwMode="auto">
          <a:xfrm>
            <a:off x="3868340" y="4244976"/>
            <a:ext cx="2744987" cy="1470025"/>
          </a:xfrm>
          <a:prstGeom prst="rect">
            <a:avLst/>
          </a:prstGeom>
          <a:noFill/>
          <a:ln w="9525">
            <a:noFill/>
            <a:round/>
            <a:headEnd/>
            <a:tailEnd/>
          </a:ln>
        </p:spPr>
      </p:pic>
      <p:pic>
        <p:nvPicPr>
          <p:cNvPr id="40968" name="Picture 7"/>
          <p:cNvPicPr>
            <a:picLocks noChangeAspect="1" noChangeArrowheads="1"/>
          </p:cNvPicPr>
          <p:nvPr/>
        </p:nvPicPr>
        <p:blipFill>
          <a:blip r:embed="rId7" cstate="print"/>
          <a:srcRect/>
          <a:stretch>
            <a:fillRect/>
          </a:stretch>
        </p:blipFill>
        <p:spPr bwMode="auto">
          <a:xfrm>
            <a:off x="3887987" y="1693863"/>
            <a:ext cx="2593181" cy="192405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771525" y="797661"/>
            <a:ext cx="8743950" cy="766877"/>
          </a:xfrm>
          <a:solidFill>
            <a:srgbClr val="FFFFFF"/>
          </a:solidFill>
          <a:ln w="9360">
            <a:solidFill>
              <a:srgbClr val="000000"/>
            </a:solidFill>
            <a:miter lim="800000"/>
          </a:ln>
        </p:spPr>
        <p:txBody>
          <a:bodyPr>
            <a:spAutoFit/>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smtClean="0">
                <a:solidFill>
                  <a:schemeClr val="bg1"/>
                </a:solidFill>
              </a:rPr>
              <a:t>ELSINORE-ROBERT LEPAGE</a:t>
            </a:r>
          </a:p>
        </p:txBody>
      </p:sp>
      <p:pic>
        <p:nvPicPr>
          <p:cNvPr id="37891" name="Picture 2"/>
          <p:cNvPicPr>
            <a:picLocks noChangeAspect="1" noChangeArrowheads="1"/>
          </p:cNvPicPr>
          <p:nvPr/>
        </p:nvPicPr>
        <p:blipFill>
          <a:blip r:embed="rId3" cstate="print"/>
          <a:srcRect/>
          <a:stretch>
            <a:fillRect/>
          </a:stretch>
        </p:blipFill>
        <p:spPr bwMode="auto">
          <a:xfrm>
            <a:off x="428625" y="2057400"/>
            <a:ext cx="4972050" cy="4114800"/>
          </a:xfrm>
          <a:prstGeom prst="rect">
            <a:avLst/>
          </a:prstGeom>
          <a:noFill/>
          <a:ln w="36000">
            <a:solidFill>
              <a:srgbClr val="C0C0C0"/>
            </a:solidFill>
            <a:round/>
            <a:headEnd/>
            <a:tailEnd/>
          </a:ln>
        </p:spPr>
      </p:pic>
      <p:pic>
        <p:nvPicPr>
          <p:cNvPr id="37892" name="Picture 3"/>
          <p:cNvPicPr>
            <a:picLocks noChangeAspect="1" noChangeArrowheads="1"/>
          </p:cNvPicPr>
          <p:nvPr/>
        </p:nvPicPr>
        <p:blipFill>
          <a:blip r:embed="rId4" cstate="print"/>
          <a:srcRect/>
          <a:stretch>
            <a:fillRect/>
          </a:stretch>
        </p:blipFill>
        <p:spPr bwMode="auto">
          <a:xfrm>
            <a:off x="5743575" y="1905000"/>
            <a:ext cx="3895130" cy="4495800"/>
          </a:xfrm>
          <a:prstGeom prst="rect">
            <a:avLst/>
          </a:prstGeom>
          <a:noFill/>
          <a:ln w="9525">
            <a:noFill/>
            <a:round/>
            <a:headEnd/>
            <a:tailEnd/>
          </a:ln>
        </p:spPr>
      </p:pic>
      <p:sp>
        <p:nvSpPr>
          <p:cNvPr id="37893" name="Text Box 4"/>
          <p:cNvSpPr txBox="1">
            <a:spLocks noChangeArrowheads="1"/>
          </p:cNvSpPr>
          <p:nvPr/>
        </p:nvSpPr>
        <p:spPr bwMode="auto">
          <a:xfrm>
            <a:off x="6497241" y="2047876"/>
            <a:ext cx="2294516" cy="463846"/>
          </a:xfrm>
          <a:prstGeom prst="rect">
            <a:avLst/>
          </a:prstGeom>
          <a:noFill/>
          <a:ln w="9360">
            <a:solidFill>
              <a:srgbClr val="FFFFFF"/>
            </a:solidFill>
            <a:miter lim="800000"/>
            <a:headEnd/>
            <a:tailEnd/>
          </a:ln>
        </p:spPr>
        <p:txBody>
          <a:bodyPr wrap="none" lIns="90000" tIns="46800" rIns="90000" bIns="46800">
            <a:spAutoFit/>
          </a:bodyPr>
          <a:lstStyle/>
          <a:p>
            <a:pPr>
              <a:lnSpc>
                <a:spcPct val="100000"/>
              </a:lnSpc>
              <a:buClr>
                <a:srgbClr val="FFFF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FFFFFF"/>
                </a:solidFill>
              </a:rPr>
              <a:t>THE MACHINE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771525" y="463550"/>
            <a:ext cx="8743950" cy="1435100"/>
          </a:xfrm>
        </p:spPr>
        <p:txBody>
          <a:bodyPr>
            <a:spAutoFit/>
          </a:bodyPr>
          <a:lstStyle/>
          <a:p>
            <a:pPr eaLnBrk="1" hangingPunct="1">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mtClean="0"/>
              <a:t>Movimento degli screens</a:t>
            </a:r>
            <a:br>
              <a:rPr lang="en-GB" smtClean="0"/>
            </a:br>
            <a:r>
              <a:rPr lang="en-GB" smtClean="0"/>
              <a:t>-ricostruzione-</a:t>
            </a:r>
          </a:p>
        </p:txBody>
      </p:sp>
      <p:sp>
        <p:nvSpPr>
          <p:cNvPr id="34819" name="Rectangle 2"/>
          <p:cNvSpPr>
            <a:spLocks noGrp="1" noChangeArrowheads="1"/>
          </p:cNvSpPr>
          <p:nvPr>
            <p:ph type="body" idx="1"/>
          </p:nvPr>
        </p:nvSpPr>
        <p:spPr>
          <a:xfrm>
            <a:off x="771525" y="1981200"/>
            <a:ext cx="8743950" cy="492443"/>
          </a:xfrm>
        </p:spPr>
        <p:txBody>
          <a:bodyPr lIns="0" tIns="0" rIns="0" bIns="0">
            <a:spAutoFit/>
          </a:bodyPr>
          <a:lstStyle/>
          <a:p>
            <a:pPr eaLnBrk="1" hangingPunct="1"/>
            <a:endParaRPr lang="it-IT" smtClean="0"/>
          </a:p>
        </p:txBody>
      </p:sp>
      <p:pic>
        <p:nvPicPr>
          <p:cNvPr id="34820" name="Picture 3"/>
          <p:cNvPicPr>
            <a:picLocks noChangeAspect="1" noChangeArrowheads="1"/>
          </p:cNvPicPr>
          <p:nvPr/>
        </p:nvPicPr>
        <p:blipFill>
          <a:blip r:embed="rId3" cstate="print"/>
          <a:srcRect/>
          <a:stretch>
            <a:fillRect/>
          </a:stretch>
        </p:blipFill>
        <p:spPr bwMode="auto">
          <a:xfrm>
            <a:off x="571500" y="381000"/>
            <a:ext cx="9144000" cy="60960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Locandina.jpg"/>
          <p:cNvPicPr>
            <a:picLocks noChangeAspect="1"/>
          </p:cNvPicPr>
          <p:nvPr/>
        </p:nvPicPr>
        <p:blipFill>
          <a:blip r:embed="rId2" cstate="print"/>
          <a:stretch>
            <a:fillRect/>
          </a:stretch>
        </p:blipFill>
        <p:spPr>
          <a:xfrm>
            <a:off x="2652346" y="0"/>
            <a:ext cx="4982308"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3penny.jpg"/>
          <p:cNvPicPr>
            <a:picLocks noChangeAspect="1"/>
          </p:cNvPicPr>
          <p:nvPr/>
        </p:nvPicPr>
        <p:blipFill>
          <a:blip r:embed="rId2" cstate="print"/>
          <a:stretch>
            <a:fillRect/>
          </a:stretch>
        </p:blipFill>
        <p:spPr>
          <a:xfrm>
            <a:off x="6079604" y="4005064"/>
            <a:ext cx="2143125" cy="2143125"/>
          </a:xfrm>
          <a:prstGeom prst="rect">
            <a:avLst/>
          </a:prstGeom>
        </p:spPr>
      </p:pic>
      <p:pic>
        <p:nvPicPr>
          <p:cNvPr id="6" name="Immagine 5" descr="w.jpg"/>
          <p:cNvPicPr>
            <a:picLocks noChangeAspect="1"/>
          </p:cNvPicPr>
          <p:nvPr/>
        </p:nvPicPr>
        <p:blipFill>
          <a:blip r:embed="rId3" cstate="print"/>
          <a:stretch>
            <a:fillRect/>
          </a:stretch>
        </p:blipFill>
        <p:spPr>
          <a:xfrm>
            <a:off x="1039044" y="4725144"/>
            <a:ext cx="2619375" cy="1743075"/>
          </a:xfrm>
          <a:prstGeom prst="rect">
            <a:avLst/>
          </a:prstGeom>
        </p:spPr>
      </p:pic>
      <p:pic>
        <p:nvPicPr>
          <p:cNvPr id="4" name="Immagine 3" descr="Bob-Wilson-Giorni-Felici-300x224.jpg"/>
          <p:cNvPicPr>
            <a:picLocks noChangeAspect="1"/>
          </p:cNvPicPr>
          <p:nvPr/>
        </p:nvPicPr>
        <p:blipFill>
          <a:blip r:embed="rId4" cstate="print"/>
          <a:stretch>
            <a:fillRect/>
          </a:stretch>
        </p:blipFill>
        <p:spPr>
          <a:xfrm>
            <a:off x="606996" y="620688"/>
            <a:ext cx="2857500" cy="2133600"/>
          </a:xfrm>
          <a:prstGeom prst="rect">
            <a:avLst/>
          </a:prstGeom>
        </p:spPr>
      </p:pic>
      <p:pic>
        <p:nvPicPr>
          <p:cNvPr id="7" name="Immagine 6" descr="WOYzeck-thumb.png"/>
          <p:cNvPicPr>
            <a:picLocks noChangeAspect="1"/>
          </p:cNvPicPr>
          <p:nvPr/>
        </p:nvPicPr>
        <p:blipFill>
          <a:blip r:embed="rId5" cstate="print"/>
          <a:stretch>
            <a:fillRect/>
          </a:stretch>
        </p:blipFill>
        <p:spPr>
          <a:xfrm>
            <a:off x="7519764" y="764704"/>
            <a:ext cx="1619250" cy="161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37" presetClass="path" presetSubtype="0" accel="50000" decel="50000" fill="hold" nodeType="withEffect">
                                  <p:stCondLst>
                                    <p:cond delay="0"/>
                                  </p:stCondLst>
                                  <p:childTnLst>
                                    <p:animMotion origin="layout" path="M 0 0  L 0.067 0.05991  C 0.081 0.07339  0.102 0.08088  0.124 0.08088  C 0.149 0.08088  0.169 0.07339  0.183 0.05991  L 0.25 0  E" pathEditMode="relative" ptsTypes="">
                                      <p:cBhvr>
                                        <p:cTn id="9" dur="2000" fill="hold"/>
                                        <p:tgtEl>
                                          <p:spTgt spid="4"/>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par>
                          <p:cTn id="13" fill="hold">
                            <p:stCondLst>
                              <p:cond delay="2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par>
                                <p:cTn id="17" presetID="6" presetClass="emph" presetSubtype="0" fill="hold" nodeType="withEffect">
                                  <p:stCondLst>
                                    <p:cond delay="0"/>
                                  </p:stCondLst>
                                  <p:childTnLst>
                                    <p:animScale>
                                      <p:cBhvr>
                                        <p:cTn id="18" dur="2000" fill="hold"/>
                                        <p:tgtEl>
                                          <p:spTgt spid="5"/>
                                        </p:tgtEl>
                                      </p:cBhvr>
                                      <p:by x="150000" y="150000"/>
                                    </p:animScale>
                                  </p:childTnLst>
                                </p:cTn>
                              </p:par>
                              <p:par>
                                <p:cTn id="19" presetID="6" presetClass="emph" presetSubtype="0" fill="hold" nodeType="withEffect">
                                  <p:stCondLst>
                                    <p:cond delay="0"/>
                                  </p:stCondLst>
                                  <p:childTnLst>
                                    <p:animScale>
                                      <p:cBhvr>
                                        <p:cTn id="20" dur="2000" fill="hold"/>
                                        <p:tgtEl>
                                          <p:spTgt spid="4"/>
                                        </p:tgtEl>
                                      </p:cBhvr>
                                      <p:by x="150000" y="150000"/>
                                    </p:animScale>
                                  </p:childTnLst>
                                </p:cTn>
                              </p:par>
                              <p:par>
                                <p:cTn id="21" presetID="6" presetClass="emph" presetSubtype="0" fill="hold" nodeType="withEffect">
                                  <p:stCondLst>
                                    <p:cond delay="0"/>
                                  </p:stCondLst>
                                  <p:childTnLst>
                                    <p:animScale>
                                      <p:cBhvr>
                                        <p:cTn id="22" dur="2000" fill="hold"/>
                                        <p:tgtEl>
                                          <p:spTgt spid="6"/>
                                        </p:tgtEl>
                                      </p:cBhvr>
                                      <p:by x="150000" y="150000"/>
                                    </p:animScale>
                                  </p:childTnLst>
                                </p:cTn>
                              </p:par>
                              <p:par>
                                <p:cTn id="23" presetID="6" presetClass="emph" presetSubtype="0" fill="hold" nodeType="withEffect">
                                  <p:stCondLst>
                                    <p:cond delay="0"/>
                                  </p:stCondLst>
                                  <p:childTnLst>
                                    <p:animScale>
                                      <p:cBhvr>
                                        <p:cTn id="24" dur="2000" fill="hold"/>
                                        <p:tgtEl>
                                          <p:spTgt spid="7"/>
                                        </p:tgtEl>
                                      </p:cBhvr>
                                      <p:by x="150000" y="150000"/>
                                    </p:animScale>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Alley Theatre - A Monologue.tif"/>
          <p:cNvPicPr>
            <a:picLocks noChangeAspect="1"/>
          </p:cNvPicPr>
          <p:nvPr/>
        </p:nvPicPr>
        <p:blipFill>
          <a:blip r:embed="rId2" cstate="print"/>
          <a:stretch>
            <a:fillRect/>
          </a:stretch>
        </p:blipFill>
        <p:spPr>
          <a:xfrm>
            <a:off x="1759124" y="0"/>
            <a:ext cx="6984776" cy="6858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verdi.jpg"/>
          <p:cNvPicPr>
            <a:picLocks noChangeAspect="1"/>
          </p:cNvPicPr>
          <p:nvPr/>
        </p:nvPicPr>
        <p:blipFill>
          <a:blip r:embed="rId2" cstate="print"/>
          <a:stretch>
            <a:fillRect/>
          </a:stretch>
        </p:blipFill>
        <p:spPr>
          <a:xfrm>
            <a:off x="3767137" y="2595562"/>
            <a:ext cx="2752725" cy="1666875"/>
          </a:xfrm>
          <a:prstGeom prst="rect">
            <a:avLst/>
          </a:prstGeom>
        </p:spPr>
      </p:pic>
      <p:pic>
        <p:nvPicPr>
          <p:cNvPr id="3" name="Immagine 2" descr="odyssey-thumb.png"/>
          <p:cNvPicPr>
            <a:picLocks noChangeAspect="1"/>
          </p:cNvPicPr>
          <p:nvPr/>
        </p:nvPicPr>
        <p:blipFill>
          <a:blip r:embed="rId3" cstate="print"/>
          <a:stretch>
            <a:fillRect/>
          </a:stretch>
        </p:blipFill>
        <p:spPr>
          <a:xfrm>
            <a:off x="1039044" y="799778"/>
            <a:ext cx="2088232" cy="2088232"/>
          </a:xfrm>
          <a:prstGeom prst="rect">
            <a:avLst/>
          </a:prstGeom>
        </p:spPr>
      </p:pic>
      <p:pic>
        <p:nvPicPr>
          <p:cNvPr id="5" name="Immagine 4" descr="prg_6359_012.png"/>
          <p:cNvPicPr>
            <a:picLocks noChangeAspect="1"/>
          </p:cNvPicPr>
          <p:nvPr/>
        </p:nvPicPr>
        <p:blipFill>
          <a:blip r:embed="rId4" cstate="print"/>
          <a:stretch>
            <a:fillRect/>
          </a:stretch>
        </p:blipFill>
        <p:spPr>
          <a:xfrm>
            <a:off x="7591772" y="4365104"/>
            <a:ext cx="1619250" cy="1619250"/>
          </a:xfrm>
          <a:prstGeom prst="rect">
            <a:avLst/>
          </a:prstGeom>
        </p:spPr>
      </p:pic>
      <p:pic>
        <p:nvPicPr>
          <p:cNvPr id="6" name="Immagine 5" descr="verdi2.jpg"/>
          <p:cNvPicPr>
            <a:picLocks noChangeAspect="1"/>
          </p:cNvPicPr>
          <p:nvPr/>
        </p:nvPicPr>
        <p:blipFill>
          <a:blip r:embed="rId5" cstate="print"/>
          <a:stretch>
            <a:fillRect/>
          </a:stretch>
        </p:blipFill>
        <p:spPr>
          <a:xfrm>
            <a:off x="895028" y="4653136"/>
            <a:ext cx="2752725" cy="1666875"/>
          </a:xfrm>
          <a:prstGeom prst="rect">
            <a:avLst/>
          </a:prstGeom>
        </p:spPr>
      </p:pic>
      <p:pic>
        <p:nvPicPr>
          <p:cNvPr id="7" name="Immagine 6" descr="neweinseitn2.jpg"/>
          <p:cNvPicPr>
            <a:picLocks noChangeAspect="1"/>
          </p:cNvPicPr>
          <p:nvPr/>
        </p:nvPicPr>
        <p:blipFill>
          <a:blip r:embed="rId6" cstate="print"/>
          <a:stretch>
            <a:fillRect/>
          </a:stretch>
        </p:blipFill>
        <p:spPr>
          <a:xfrm>
            <a:off x="7159724" y="548680"/>
            <a:ext cx="260985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 presetClass="emph" presetSubtype="0" fill="hold" nodeType="withEffect">
                                  <p:stCondLst>
                                    <p:cond delay="0"/>
                                  </p:stCondLst>
                                  <p:childTnLst>
                                    <p:animScale>
                                      <p:cBhvr>
                                        <p:cTn id="9" dur="2000" fill="hold"/>
                                        <p:tgtEl>
                                          <p:spTgt spid="3"/>
                                        </p:tgtEl>
                                      </p:cBhvr>
                                      <p:by x="150000" y="150000"/>
                                    </p:animScale>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6" presetClass="emph" presetSubtype="0" fill="hold" nodeType="withEffect">
                                  <p:stCondLst>
                                    <p:cond delay="0"/>
                                  </p:stCondLst>
                                  <p:childTnLst>
                                    <p:animScale>
                                      <p:cBhvr>
                                        <p:cTn id="14" dur="2000" fill="hold"/>
                                        <p:tgtEl>
                                          <p:spTgt spid="2"/>
                                        </p:tgtEl>
                                      </p:cBhvr>
                                      <p:by x="150000" y="150000"/>
                                    </p:animScale>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6" presetClass="emph" presetSubtype="0" fill="hold" nodeType="withEffect">
                                  <p:stCondLst>
                                    <p:cond delay="0"/>
                                  </p:stCondLst>
                                  <p:childTnLst>
                                    <p:animScale>
                                      <p:cBhvr>
                                        <p:cTn id="19" dur="2000" fill="hold"/>
                                        <p:tgtEl>
                                          <p:spTgt spid="5"/>
                                        </p:tgtEl>
                                      </p:cBhvr>
                                      <p:by x="150000" y="150000"/>
                                    </p:animScale>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lberi rossi.jpg"/>
          <p:cNvPicPr>
            <a:picLocks noChangeAspect="1"/>
          </p:cNvPicPr>
          <p:nvPr/>
        </p:nvPicPr>
        <p:blipFill>
          <a:blip r:embed="rId2" cstate="print"/>
          <a:stretch>
            <a:fillRect/>
          </a:stretch>
        </p:blipFill>
        <p:spPr>
          <a:xfrm>
            <a:off x="823020" y="3068960"/>
            <a:ext cx="7344816" cy="3528392"/>
          </a:xfrm>
          <a:prstGeom prst="rect">
            <a:avLst/>
          </a:prstGeom>
        </p:spPr>
      </p:pic>
      <p:pic>
        <p:nvPicPr>
          <p:cNvPr id="4" name="Immagine 3" descr="barca.jpg"/>
          <p:cNvPicPr>
            <a:picLocks noChangeAspect="1"/>
          </p:cNvPicPr>
          <p:nvPr/>
        </p:nvPicPr>
        <p:blipFill>
          <a:blip r:embed="rId3" cstate="print"/>
          <a:stretch>
            <a:fillRect/>
          </a:stretch>
        </p:blipFill>
        <p:spPr>
          <a:xfrm>
            <a:off x="1255068" y="692696"/>
            <a:ext cx="2619375" cy="1743075"/>
          </a:xfrm>
          <a:prstGeom prst="rect">
            <a:avLst/>
          </a:prstGeom>
        </p:spPr>
      </p:pic>
      <p:pic>
        <p:nvPicPr>
          <p:cNvPr id="5" name="Immagine 4" descr="rosa.jpg"/>
          <p:cNvPicPr>
            <a:picLocks noChangeAspect="1"/>
          </p:cNvPicPr>
          <p:nvPr/>
        </p:nvPicPr>
        <p:blipFill>
          <a:blip r:embed="rId4" cstate="print"/>
          <a:stretch>
            <a:fillRect/>
          </a:stretch>
        </p:blipFill>
        <p:spPr>
          <a:xfrm>
            <a:off x="6799684" y="620688"/>
            <a:ext cx="2619375" cy="1743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 presetClass="emph" presetSubtype="0" fill="hold" nodeType="withEffect">
                                  <p:stCondLst>
                                    <p:cond delay="0"/>
                                  </p:stCondLst>
                                  <p:childTnLst>
                                    <p:animScale>
                                      <p:cBhvr>
                                        <p:cTn id="9" dur="2000" fill="hold"/>
                                        <p:tgtEl>
                                          <p:spTgt spid="4"/>
                                        </p:tgtEl>
                                      </p:cBhvr>
                                      <p:by x="150000" y="150000"/>
                                    </p:animScale>
                                  </p:childTnLst>
                                </p:cTn>
                              </p:par>
                              <p:par>
                                <p:cTn id="10" presetID="6" presetClass="emph" presetSubtype="0" fill="hold" nodeType="with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38" y="0"/>
            <a:ext cx="10058400" cy="6712305"/>
          </a:xfrm>
          <a:prstGeom prst="rect">
            <a:avLst/>
          </a:prstGeom>
        </p:spPr>
      </p:pic>
    </p:spTree>
    <p:extLst>
      <p:ext uri="{BB962C8B-B14F-4D97-AF65-F5344CB8AC3E}">
        <p14:creationId xmlns="" xmlns:p14="http://schemas.microsoft.com/office/powerpoint/2010/main" val="2538201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DBLUE">
  <a:themeElements>
    <a:clrScheme name="">
      <a:dk1>
        <a:srgbClr val="969696"/>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008080"/>
      </a:hlink>
      <a:folHlink>
        <a:srgbClr val="B2B2B2"/>
      </a:folHlink>
    </a:clrScheme>
    <a:fontScheme name="RED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ED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REDBLUE</Template>
  <TotalTime>1223</TotalTime>
  <Pages>8899292</Pages>
  <Words>2251</Words>
  <Application>Microsoft Office PowerPoint</Application>
  <PresentationFormat>Diapositive 35 mm</PresentationFormat>
  <Paragraphs>123</Paragraphs>
  <Slides>61</Slides>
  <Notes>6</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REDBLUE</vt:lpstr>
      <vt:lpstr>Il Teatro dell’immagine  e il Teatro del tempo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Wilson video: La femme a la cafetiere</vt:lpstr>
      <vt:lpstr>Diapositiva 13</vt:lpstr>
      <vt:lpstr>La Luce-Attore</vt:lpstr>
      <vt:lpstr>Diapositiva 15</vt:lpstr>
      <vt:lpstr>Diapositiva 16</vt:lpstr>
      <vt:lpstr>Luce e corpo</vt:lpstr>
      <vt:lpstr>Diapositiva 18</vt:lpstr>
      <vt:lpstr>Odissea</vt:lpstr>
      <vt:lpstr>Diapositiva 20</vt:lpstr>
      <vt:lpstr>Diapositiva 21</vt:lpstr>
      <vt:lpstr>Diapositiva 22</vt:lpstr>
      <vt:lpstr>Diapositiva 23</vt:lpstr>
      <vt:lpstr>Diapositiva 24</vt:lpstr>
      <vt:lpstr>Diapositiva 25</vt:lpstr>
      <vt:lpstr>Diapositiva 26</vt:lpstr>
      <vt:lpstr>Diapositiva 27</vt:lpstr>
      <vt:lpstr>Diapositiva 28</vt:lpstr>
      <vt:lpstr>Woom portaits</vt:lpstr>
      <vt:lpstr>BIOGRAFIA</vt:lpstr>
      <vt:lpstr>Incontri creativi</vt:lpstr>
      <vt:lpstr>Merce Cunningham</vt:lpstr>
      <vt:lpstr>CUNNINGHAM</vt:lpstr>
      <vt:lpstr>Altri incontri</vt:lpstr>
      <vt:lpstr>Il paradosso della sequenza</vt:lpstr>
      <vt:lpstr>Il paradosso del tempo: la durata</vt:lpstr>
      <vt:lpstr>“Un’ora non è solo un’ora, è un vaso colmo di profumi, suoni, progetti, climi” (M. Proust)</vt:lpstr>
      <vt:lpstr>Incontri con la diversità 1</vt:lpstr>
      <vt:lpstr>Deafman Glance: teatro visionario?</vt:lpstr>
      <vt:lpstr>Teatro e Tv</vt:lpstr>
      <vt:lpstr>Franco Quadri-critico</vt:lpstr>
      <vt:lpstr>Incontro con la diversità 2</vt:lpstr>
      <vt:lpstr>Diapositiva 43</vt:lpstr>
      <vt:lpstr>Einstein on the beach (1972)</vt:lpstr>
      <vt:lpstr>Diapositiva 45</vt:lpstr>
      <vt:lpstr>Diapositiva 46</vt:lpstr>
      <vt:lpstr>Einstein on the beach</vt:lpstr>
      <vt:lpstr>Diapositiva 48</vt:lpstr>
      <vt:lpstr>Diapositiva 49</vt:lpstr>
      <vt:lpstr>Diapositiva 50</vt:lpstr>
      <vt:lpstr>Diapositiva 51</vt:lpstr>
      <vt:lpstr>Diapositiva 52</vt:lpstr>
      <vt:lpstr>Diapositiva 53</vt:lpstr>
      <vt:lpstr>Diapositiva 54</vt:lpstr>
      <vt:lpstr>HAMLET A MONOLOGUE ROBERT WILSON</vt:lpstr>
      <vt:lpstr>HAMLET</vt:lpstr>
      <vt:lpstr>ELSINORE-ROBERT LEPAGE</vt:lpstr>
      <vt:lpstr>Movimento degli screens -ricostruzione-</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Teatro dell’immagine  e il Teatro del tempo</dc:title>
  <dc:creator>Anna Maria</dc:creator>
  <cp:lastModifiedBy>utentepc</cp:lastModifiedBy>
  <cp:revision>25</cp:revision>
  <dcterms:created xsi:type="dcterms:W3CDTF">2013-03-30T14:54:36Z</dcterms:created>
  <dcterms:modified xsi:type="dcterms:W3CDTF">2018-05-14T09:01:20Z</dcterms:modified>
</cp:coreProperties>
</file>