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8" r:id="rId3"/>
    <p:sldId id="277" r:id="rId4"/>
    <p:sldId id="280" r:id="rId5"/>
    <p:sldId id="258" r:id="rId6"/>
    <p:sldId id="261" r:id="rId7"/>
    <p:sldId id="260" r:id="rId8"/>
    <p:sldId id="257" r:id="rId9"/>
    <p:sldId id="269" r:id="rId10"/>
    <p:sldId id="259" r:id="rId11"/>
    <p:sldId id="267" r:id="rId12"/>
    <p:sldId id="273" r:id="rId13"/>
    <p:sldId id="281" r:id="rId14"/>
    <p:sldId id="286" r:id="rId15"/>
    <p:sldId id="287" r:id="rId16"/>
    <p:sldId id="290" r:id="rId17"/>
    <p:sldId id="288" r:id="rId18"/>
    <p:sldId id="289" r:id="rId19"/>
    <p:sldId id="291" r:id="rId20"/>
    <p:sldId id="292" r:id="rId21"/>
    <p:sldId id="295" r:id="rId22"/>
    <p:sldId id="285" r:id="rId23"/>
    <p:sldId id="284" r:id="rId24"/>
    <p:sldId id="283" r:id="rId25"/>
    <p:sldId id="293" r:id="rId26"/>
    <p:sldId id="294"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6" autoAdjust="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D43E2-5B83-4346-976D-60EBA9EC9850}" type="datetimeFigureOut">
              <a:rPr lang="it-IT" smtClean="0"/>
              <a:pPr/>
              <a:t>16/05/2018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8F6A-B8D0-4291-8F34-EA6E5587CA3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79A8F6A-B8D0-4291-8F34-EA6E5587CA38}" type="slidenum">
              <a:rPr lang="it-IT" smtClean="0"/>
              <a:pPr/>
              <a:t>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74CBEAF9-9E58-4CC8-A6FF-6DD8A58DEEA4}" type="datetimeFigureOut">
              <a:rPr lang="en-US" smtClean="0"/>
              <a:pPr/>
              <a:t>5/16/2018</a:t>
            </a:fld>
            <a:endParaRPr lang="en-US"/>
          </a:p>
        </p:txBody>
      </p:sp>
      <p:sp>
        <p:nvSpPr>
          <p:cNvPr id="2" name="Segnaposto piè di pagina 1"/>
          <p:cNvSpPr>
            <a:spLocks noGrp="1"/>
          </p:cNvSpPr>
          <p:nvPr>
            <p:ph type="ftr" sz="quarter" idx="11"/>
          </p:nvPr>
        </p:nvSpPr>
        <p:spPr/>
        <p:txBody>
          <a:bodyPr/>
          <a:lstStyle/>
          <a:p>
            <a:endParaRPr kumimoji="0" lang="en-US"/>
          </a:p>
        </p:txBody>
      </p:sp>
      <p:sp>
        <p:nvSpPr>
          <p:cNvPr id="15" name="Segnaposto numero diapositiva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4CBEAF9-9E58-4CC8-A6FF-6DD8A58DEEA4}" type="datetimeFigureOut">
              <a:rPr lang="en-US" smtClean="0"/>
              <a:pPr/>
              <a:t>5/16/2018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4CBEAF9-9E58-4CC8-A6FF-6DD8A58DEEA4}" type="datetimeFigureOut">
              <a:rPr lang="en-US" smtClean="0"/>
              <a:pPr/>
              <a:t>5/16/2018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4CBEAF9-9E58-4CC8-A6FF-6DD8A58DEEA4}" type="datetimeFigureOut">
              <a:rPr lang="en-US" smtClean="0"/>
              <a:pPr/>
              <a:t>5/16/2018</a:t>
            </a:fld>
            <a:endParaRPr lang="en-US"/>
          </a:p>
        </p:txBody>
      </p:sp>
      <p:sp>
        <p:nvSpPr>
          <p:cNvPr id="19" name="Segnaposto piè di pagina 18"/>
          <p:cNvSpPr>
            <a:spLocks noGrp="1"/>
          </p:cNvSpPr>
          <p:nvPr>
            <p:ph type="ftr" sz="quarter" idx="11"/>
          </p:nvPr>
        </p:nvSpPr>
        <p:spPr>
          <a:xfrm>
            <a:off x="3581400" y="76200"/>
            <a:ext cx="2895600" cy="288925"/>
          </a:xfrm>
        </p:spPr>
        <p:txBody>
          <a:bodyPr/>
          <a:lstStyle/>
          <a:p>
            <a:endParaRPr kumimoji="0" lang="en-US"/>
          </a:p>
        </p:txBody>
      </p:sp>
      <p:sp>
        <p:nvSpPr>
          <p:cNvPr id="16" name="Segnaposto numero diapositiva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‹N›</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74CBEAF9-9E58-4CC8-A6FF-6DD8A58DEEA4}" type="datetimeFigureOut">
              <a:rPr lang="en-US" smtClean="0"/>
              <a:pPr/>
              <a:t>5/16/2018</a:t>
            </a:fld>
            <a:endParaRPr lang="en-US"/>
          </a:p>
        </p:txBody>
      </p:sp>
      <p:sp>
        <p:nvSpPr>
          <p:cNvPr id="11" name="Segnaposto piè di pagina 10"/>
          <p:cNvSpPr>
            <a:spLocks noGrp="1"/>
          </p:cNvSpPr>
          <p:nvPr>
            <p:ph type="ftr" sz="quarter" idx="11"/>
          </p:nvPr>
        </p:nvSpPr>
        <p:spPr/>
        <p:txBody>
          <a:bodyPr/>
          <a:lstStyle/>
          <a:p>
            <a:endParaRPr kumimoji="0" lang="en-US"/>
          </a:p>
        </p:txBody>
      </p:sp>
      <p:sp>
        <p:nvSpPr>
          <p:cNvPr id="16" name="Segnaposto numero diapositiva 15"/>
          <p:cNvSpPr>
            <a:spLocks noGrp="1"/>
          </p:cNvSpPr>
          <p:nvPr>
            <p:ph type="sldNum" sz="quarter" idx="12"/>
          </p:nvPr>
        </p:nvSpPr>
        <p:spPr/>
        <p:txBody>
          <a:bodyPr/>
          <a:lstStyle/>
          <a:p>
            <a:fld id="{CA15C064-DD44-4CAC-873E-2D1F54821676}" type="slidenum">
              <a:rPr kumimoji="0" lang="en-US" smtClean="0"/>
              <a:pPr/>
              <a:t>‹N›</a:t>
            </a:fld>
            <a:endParaRPr kumimoji="0" lang="en-US"/>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74CBEAF9-9E58-4CC8-A6FF-6DD8A58DEEA4}" type="datetimeFigureOut">
              <a:rPr lang="en-US" smtClean="0"/>
              <a:pPr/>
              <a:t>5/16/2018</a:t>
            </a:fld>
            <a:endParaRPr lang="en-US"/>
          </a:p>
        </p:txBody>
      </p:sp>
      <p:sp>
        <p:nvSpPr>
          <p:cNvPr id="10" name="Segnaposto piè di pagina 9"/>
          <p:cNvSpPr>
            <a:spLocks noGrp="1"/>
          </p:cNvSpPr>
          <p:nvPr>
            <p:ph type="ftr" sz="quarter" idx="11"/>
          </p:nvPr>
        </p:nvSpPr>
        <p:spPr/>
        <p:txBody>
          <a:bodyPr/>
          <a:lstStyle/>
          <a:p>
            <a:endParaRPr kumimoji="0" lang="en-US"/>
          </a:p>
        </p:txBody>
      </p:sp>
      <p:sp>
        <p:nvSpPr>
          <p:cNvPr id="31" name="Segnaposto numero diapositiva 30"/>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74CBEAF9-9E58-4CC8-A6FF-6DD8A58DEEA4}" type="datetimeFigureOut">
              <a:rPr lang="en-US" smtClean="0"/>
              <a:pPr/>
              <a:t>5/16/2018</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‹N›</a:t>
            </a:fld>
            <a:endParaRPr kumimoji="0" lang="en-US" dirty="0"/>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4CBEAF9-9E58-4CC8-A6FF-6DD8A58DEEA4}" type="datetimeFigureOut">
              <a:rPr lang="en-US" smtClean="0"/>
              <a:pPr/>
              <a:t>5/16/2018</a:t>
            </a:fld>
            <a:endParaRPr lang="en-US"/>
          </a:p>
        </p:txBody>
      </p:sp>
      <p:sp>
        <p:nvSpPr>
          <p:cNvPr id="21" name="Segnaposto piè di pagina 20"/>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4CBEAF9-9E58-4CC8-A6FF-6DD8A58DEEA4}" type="datetimeFigureOut">
              <a:rPr lang="en-US" smtClean="0"/>
              <a:pPr/>
              <a:t>5/16/2018</a:t>
            </a:fld>
            <a:endParaRPr lang="en-US"/>
          </a:p>
        </p:txBody>
      </p:sp>
      <p:sp>
        <p:nvSpPr>
          <p:cNvPr id="24" name="Segnaposto piè di pagina 23"/>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4CBEAF9-9E58-4CC8-A6FF-6DD8A58DEEA4}" type="datetimeFigureOut">
              <a:rPr lang="en-US" smtClean="0"/>
              <a:pPr/>
              <a:t>5/16/2018</a:t>
            </a:fld>
            <a:endParaRPr lang="en-US"/>
          </a:p>
        </p:txBody>
      </p:sp>
      <p:sp>
        <p:nvSpPr>
          <p:cNvPr id="29" name="Segnaposto piè di pagina 28"/>
          <p:cNvSpPr>
            <a:spLocks noGrp="1"/>
          </p:cNvSpPr>
          <p:nvPr>
            <p:ph type="ftr" sz="quarter" idx="11"/>
          </p:nvPr>
        </p:nvSpPr>
        <p:spPr/>
        <p:txBody>
          <a:bodyPr/>
          <a:lstStyle/>
          <a:p>
            <a:endParaRPr kumimoji="0" lang="en-US" dirty="0"/>
          </a:p>
        </p:txBody>
      </p:sp>
      <p:sp>
        <p:nvSpPr>
          <p:cNvPr id="7" name="Segnaposto numero diapositiva 6"/>
          <p:cNvSpPr>
            <a:spLocks noGrp="1"/>
          </p:cNvSpPr>
          <p:nvPr>
            <p:ph type="sldNum" sz="quarter" idx="12"/>
          </p:nvPr>
        </p:nvSpPr>
        <p:spPr/>
        <p:txBody>
          <a:bodyPr/>
          <a:lstStyle/>
          <a:p>
            <a:fld id="{CA15C064-DD44-4CAC-873E-2D1F54821676}"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74CBEAF9-9E58-4CC8-A6FF-6DD8A58DEEA4}" type="datetimeFigureOut">
              <a:rPr lang="en-US" smtClean="0"/>
              <a:pPr/>
              <a:t>5/16/2018</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31" name="Segnaposto numero diapositiva 30"/>
          <p:cNvSpPr>
            <a:spLocks noGrp="1"/>
          </p:cNvSpPr>
          <p:nvPr>
            <p:ph type="sldNum" sz="quarter" idx="12"/>
          </p:nvPr>
        </p:nvSpPr>
        <p:spPr/>
        <p:txBody>
          <a:bodyPr/>
          <a:lstStyle/>
          <a:p>
            <a:fld id="{CA15C064-DD44-4CAC-873E-2D1F54821676}" type="slidenum">
              <a:rPr kumimoji="0" lang="en-US" smtClean="0"/>
              <a:pPr/>
              <a:t>‹N›</a:t>
            </a:fld>
            <a:endParaRPr kumimoji="0" lang="en-US"/>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5/16/2018</a:t>
            </a:fld>
            <a:endParaRPr lang="en-US" dirty="0">
              <a:solidFill>
                <a:schemeClr val="accent1">
                  <a:shade val="75000"/>
                </a:schemeClr>
              </a:solidFill>
            </a:endParaRPr>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‹N›</a:t>
            </a:fld>
            <a:endParaRPr kumimoji="0" lang="en-US" dirty="0">
              <a:solidFill>
                <a:schemeClr val="accent1">
                  <a:shade val="75000"/>
                </a:schemeClr>
              </a:solidFill>
            </a:endParaRPr>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s://www.youtube.com/watch?v=iIa1iP8DYtw&amp;t=40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Ia1iP8DYtw&amp;t=40s"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www.youtube.com/watch?v=P6s_rfAd1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qYVvf50CUi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VeuNhmaTEQ"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v91pfmkvK4Q"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smtClean="0"/>
              <a:t>THE PLOT IS THE REVOLUTION</a:t>
            </a:r>
            <a:br>
              <a:rPr lang="it-IT" dirty="0" smtClean="0"/>
            </a:br>
            <a:r>
              <a:rPr lang="it-IT" dirty="0" smtClean="0"/>
              <a:t>THE LIVING THEATRE </a:t>
            </a:r>
            <a:endParaRPr lang="it-IT" dirty="0"/>
          </a:p>
        </p:txBody>
      </p:sp>
      <p:pic>
        <p:nvPicPr>
          <p:cNvPr id="4" name="Immagine 3" descr="images (5).jpg"/>
          <p:cNvPicPr>
            <a:picLocks noChangeAspect="1"/>
          </p:cNvPicPr>
          <p:nvPr/>
        </p:nvPicPr>
        <p:blipFill>
          <a:blip r:embed="rId2"/>
          <a:stretch>
            <a:fillRect/>
          </a:stretch>
        </p:blipFill>
        <p:spPr>
          <a:xfrm>
            <a:off x="1071538" y="214290"/>
            <a:ext cx="6779233" cy="4569153"/>
          </a:xfrm>
          <a:prstGeom prst="rect">
            <a:avLst/>
          </a:prstGeom>
        </p:spPr>
      </p:pic>
      <p:sp>
        <p:nvSpPr>
          <p:cNvPr id="5" name="Sottotitolo 4"/>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images.jpg"/>
          <p:cNvPicPr>
            <a:picLocks noGrp="1" noChangeAspect="1"/>
          </p:cNvPicPr>
          <p:nvPr>
            <p:ph sz="half" idx="1"/>
          </p:nvPr>
        </p:nvPicPr>
        <p:blipFill>
          <a:blip r:embed="rId2"/>
          <a:stretch>
            <a:fillRect/>
          </a:stretch>
        </p:blipFill>
        <p:spPr>
          <a:xfrm>
            <a:off x="382672" y="642917"/>
            <a:ext cx="3046320" cy="4738721"/>
          </a:xfrm>
        </p:spPr>
      </p:pic>
      <p:sp>
        <p:nvSpPr>
          <p:cNvPr id="4" name="Segnaposto testo 3"/>
          <p:cNvSpPr>
            <a:spLocks noGrp="1"/>
          </p:cNvSpPr>
          <p:nvPr>
            <p:ph type="body" idx="2"/>
          </p:nvPr>
        </p:nvSpPr>
        <p:spPr/>
        <p:txBody>
          <a:bodyPr/>
          <a:lstStyle/>
          <a:p>
            <a:endParaRPr lang="it-IT" dirty="0"/>
          </a:p>
        </p:txBody>
      </p:sp>
      <p:sp>
        <p:nvSpPr>
          <p:cNvPr id="6" name="CasellaDiTesto 5"/>
          <p:cNvSpPr txBox="1"/>
          <p:nvPr/>
        </p:nvSpPr>
        <p:spPr>
          <a:xfrm>
            <a:off x="4214810" y="1357298"/>
            <a:ext cx="4500594" cy="2862322"/>
          </a:xfrm>
          <a:prstGeom prst="rect">
            <a:avLst/>
          </a:prstGeom>
          <a:noFill/>
        </p:spPr>
        <p:txBody>
          <a:bodyPr wrap="square" rtlCol="0">
            <a:spAutoFit/>
          </a:bodyPr>
          <a:lstStyle/>
          <a:p>
            <a:r>
              <a:rPr lang="en-US" i="1" dirty="0" err="1" smtClean="0"/>
              <a:t>Antigone</a:t>
            </a:r>
            <a:r>
              <a:rPr lang="en-US" i="1" dirty="0" smtClean="0"/>
              <a:t> is one of the key images and a major source of inspiration of the culture of this planet.</a:t>
            </a:r>
          </a:p>
          <a:p>
            <a:r>
              <a:rPr lang="en-US" i="1" dirty="0" smtClean="0"/>
              <a:t> She is a woman and she is a precursor of the liberation movement and represents the will to demonstrate our own strength and  the independence of thought and the ability to oppose our decision against the government, the court: even against the people if necessary. JUDITH MALINA</a:t>
            </a:r>
            <a:endParaRPr lang="it-IT"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descr="download (2).jpg"/>
          <p:cNvPicPr>
            <a:picLocks noGrp="1" noChangeAspect="1"/>
          </p:cNvPicPr>
          <p:nvPr>
            <p:ph sz="half" idx="4294967295"/>
          </p:nvPr>
        </p:nvPicPr>
        <p:blipFill>
          <a:blip r:embed="rId2"/>
          <a:stretch>
            <a:fillRect/>
          </a:stretch>
        </p:blipFill>
        <p:spPr>
          <a:xfrm>
            <a:off x="5385508" y="785794"/>
            <a:ext cx="3758492" cy="5357850"/>
          </a:xfrm>
        </p:spPr>
      </p:pic>
      <p:sp>
        <p:nvSpPr>
          <p:cNvPr id="9" name="Rettangolo 8"/>
          <p:cNvSpPr/>
          <p:nvPr/>
        </p:nvSpPr>
        <p:spPr>
          <a:xfrm>
            <a:off x="0" y="214290"/>
            <a:ext cx="9144000" cy="6801862"/>
          </a:xfrm>
          <a:prstGeom prst="rect">
            <a:avLst/>
          </a:prstGeom>
        </p:spPr>
        <p:txBody>
          <a:bodyPr wrap="square">
            <a:spAutoFit/>
          </a:bodyPr>
          <a:lstStyle/>
          <a:p>
            <a:r>
              <a:rPr lang="en-US" sz="2000" b="1" dirty="0" smtClean="0"/>
              <a:t>KREON </a:t>
            </a:r>
            <a:r>
              <a:rPr lang="en-US" b="1" dirty="0" smtClean="0"/>
              <a:t/>
            </a:r>
            <a:br>
              <a:rPr lang="en-US" b="1" dirty="0" smtClean="0"/>
            </a:br>
            <a:r>
              <a:rPr lang="en-US" b="1" dirty="0" smtClean="0"/>
              <a:t>Do you admit or you deny that you did it? </a:t>
            </a:r>
          </a:p>
          <a:p>
            <a:r>
              <a:rPr lang="en-US" b="1" dirty="0" smtClean="0"/>
              <a:t/>
            </a:r>
            <a:br>
              <a:rPr lang="en-US" b="1" dirty="0" smtClean="0"/>
            </a:br>
            <a:r>
              <a:rPr lang="en-US" b="1" dirty="0" smtClean="0"/>
              <a:t>ANTIGONE </a:t>
            </a:r>
            <a:br>
              <a:rPr lang="en-US" b="1" dirty="0" smtClean="0"/>
            </a:br>
            <a:r>
              <a:rPr lang="en-US" sz="2000" b="1" dirty="0" smtClean="0"/>
              <a:t>I say that I did and I don't deny it </a:t>
            </a:r>
            <a:r>
              <a:rPr lang="en-US" b="1" dirty="0" smtClean="0"/>
              <a:t/>
            </a:r>
            <a:br>
              <a:rPr lang="en-US" b="1" dirty="0" smtClean="0"/>
            </a:br>
            <a:r>
              <a:rPr lang="en-US" b="1" dirty="0" smtClean="0"/>
              <a:t>KREON </a:t>
            </a:r>
            <a:br>
              <a:rPr lang="en-US" b="1" dirty="0" smtClean="0"/>
            </a:br>
            <a:r>
              <a:rPr lang="en-US" b="1" dirty="0" smtClean="0"/>
              <a:t>Now tell me, and be brief: </a:t>
            </a:r>
            <a:br>
              <a:rPr lang="en-US" b="1" dirty="0" smtClean="0"/>
            </a:br>
            <a:r>
              <a:rPr lang="en-US" b="1" dirty="0" smtClean="0"/>
              <a:t>are you aware of what was announced </a:t>
            </a:r>
            <a:br>
              <a:rPr lang="en-US" b="1" dirty="0" smtClean="0"/>
            </a:br>
            <a:r>
              <a:rPr lang="en-US" b="1" dirty="0" smtClean="0"/>
              <a:t>in the open city about this particular corpse? </a:t>
            </a:r>
            <a:br>
              <a:rPr lang="en-US" b="1" dirty="0" smtClean="0"/>
            </a:br>
            <a:r>
              <a:rPr lang="en-US" b="1" dirty="0" smtClean="0"/>
              <a:t>ANTIGONE </a:t>
            </a:r>
            <a:br>
              <a:rPr lang="en-US" b="1" dirty="0" smtClean="0"/>
            </a:br>
            <a:r>
              <a:rPr lang="en-US" b="1" dirty="0" smtClean="0"/>
              <a:t>I knew it. How could I help you. It was clear enough. </a:t>
            </a:r>
            <a:br>
              <a:rPr lang="en-US" b="1" dirty="0" smtClean="0"/>
            </a:br>
            <a:r>
              <a:rPr lang="en-US" b="1" dirty="0" smtClean="0"/>
              <a:t>KREON </a:t>
            </a:r>
            <a:br>
              <a:rPr lang="en-US" b="1" dirty="0" smtClean="0"/>
            </a:br>
            <a:r>
              <a:rPr lang="en-US" b="1" dirty="0" smtClean="0"/>
              <a:t>And yet </a:t>
            </a:r>
            <a:r>
              <a:rPr lang="en-US" b="1" dirty="0" smtClean="0">
                <a:solidFill>
                  <a:srgbClr val="FF0000"/>
                </a:solidFill>
              </a:rPr>
              <a:t>you dared to break my law? </a:t>
            </a:r>
            <a:r>
              <a:rPr lang="en-US" b="1" dirty="0" smtClean="0"/>
              <a:t/>
            </a:r>
            <a:br>
              <a:rPr lang="en-US" b="1" dirty="0" smtClean="0"/>
            </a:br>
            <a:r>
              <a:rPr lang="en-US" b="1" dirty="0" smtClean="0"/>
              <a:t>ANTIGONE </a:t>
            </a:r>
            <a:br>
              <a:rPr lang="en-US" b="1" dirty="0" smtClean="0"/>
            </a:br>
            <a:r>
              <a:rPr lang="en-US" b="1" dirty="0" smtClean="0"/>
              <a:t>Just because </a:t>
            </a:r>
            <a:r>
              <a:rPr lang="en-US" b="1" dirty="0" smtClean="0">
                <a:solidFill>
                  <a:srgbClr val="FF0000"/>
                </a:solidFill>
              </a:rPr>
              <a:t>it was your law, a human law,</a:t>
            </a:r>
            <a:r>
              <a:rPr lang="en-US" b="1" dirty="0" smtClean="0"/>
              <a:t> </a:t>
            </a:r>
            <a:br>
              <a:rPr lang="en-US" b="1" dirty="0" smtClean="0"/>
            </a:br>
            <a:r>
              <a:rPr lang="en-US" b="1" dirty="0" smtClean="0"/>
              <a:t>that's why a human being may break it – and </a:t>
            </a:r>
            <a:br>
              <a:rPr lang="en-US" b="1" dirty="0" smtClean="0"/>
            </a:br>
            <a:r>
              <a:rPr lang="en-US" b="1" dirty="0" smtClean="0"/>
              <a:t>I am just as human as you and only slightly more </a:t>
            </a:r>
            <a:br>
              <a:rPr lang="en-US" b="1" dirty="0" smtClean="0"/>
            </a:br>
            <a:r>
              <a:rPr lang="en-US" b="1" dirty="0" smtClean="0"/>
              <a:t>mortal. </a:t>
            </a:r>
          </a:p>
          <a:p>
            <a:r>
              <a:rPr lang="en-US" b="1" dirty="0" smtClean="0"/>
              <a:t>(…)</a:t>
            </a:r>
          </a:p>
          <a:p>
            <a:r>
              <a:rPr lang="en-US" b="1" dirty="0" smtClean="0"/>
              <a:t>if seem crazy to you </a:t>
            </a:r>
            <a:br>
              <a:rPr lang="en-US" b="1" dirty="0" smtClean="0"/>
            </a:br>
            <a:r>
              <a:rPr lang="en-US" b="1" dirty="0" smtClean="0"/>
              <a:t>because I fear the judgment of heaven, </a:t>
            </a:r>
            <a:br>
              <a:rPr lang="en-US" b="1" dirty="0" smtClean="0"/>
            </a:br>
            <a:r>
              <a:rPr lang="en-US" b="1" dirty="0" smtClean="0"/>
              <a:t>which hates the bare sight of mangled bodies, </a:t>
            </a:r>
            <a:br>
              <a:rPr lang="en-US" b="1" dirty="0" smtClean="0"/>
            </a:br>
            <a:r>
              <a:rPr lang="en-US" b="1" dirty="0" smtClean="0"/>
              <a:t>and </a:t>
            </a:r>
            <a:r>
              <a:rPr lang="en-US" b="1" dirty="0" smtClean="0">
                <a:solidFill>
                  <a:srgbClr val="FF0000"/>
                </a:solidFill>
              </a:rPr>
              <a:t>I don't fear your </a:t>
            </a:r>
            <a:r>
              <a:rPr lang="en-US" b="1" dirty="0" err="1" smtClean="0">
                <a:solidFill>
                  <a:srgbClr val="FF0000"/>
                </a:solidFill>
              </a:rPr>
              <a:t>judgement</a:t>
            </a:r>
            <a:r>
              <a:rPr lang="en-US" b="1" dirty="0" smtClean="0">
                <a:solidFill>
                  <a:srgbClr val="FF0000"/>
                </a:solidFill>
              </a:rPr>
              <a:t>, </a:t>
            </a:r>
            <a:r>
              <a:rPr lang="en-US" b="1" dirty="0" smtClean="0"/>
              <a:t/>
            </a:r>
            <a:br>
              <a:rPr lang="en-US" b="1" dirty="0" smtClean="0"/>
            </a:b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king</a:t>
            </a:r>
            <a:r>
              <a:rPr lang="it-IT" dirty="0" smtClean="0"/>
              <a:t>, the </a:t>
            </a:r>
            <a:r>
              <a:rPr lang="it-IT" dirty="0" err="1" smtClean="0"/>
              <a:t>soldiers</a:t>
            </a:r>
            <a:r>
              <a:rPr lang="it-IT" dirty="0" smtClean="0"/>
              <a:t>, the people</a:t>
            </a:r>
            <a:endParaRPr lang="it-IT" dirty="0"/>
          </a:p>
        </p:txBody>
      </p:sp>
      <p:pic>
        <p:nvPicPr>
          <p:cNvPr id="3" name="Immagine 2" descr="Antigone_0.jpg"/>
          <p:cNvPicPr>
            <a:picLocks noChangeAspect="1"/>
          </p:cNvPicPr>
          <p:nvPr/>
        </p:nvPicPr>
        <p:blipFill>
          <a:blip r:embed="rId2"/>
          <a:stretch>
            <a:fillRect/>
          </a:stretch>
        </p:blipFill>
        <p:spPr>
          <a:xfrm>
            <a:off x="857224" y="1643050"/>
            <a:ext cx="7721918" cy="431484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0851_ca_object_representations_media_1582_small (1).jpg"/>
          <p:cNvPicPr>
            <a:picLocks noChangeAspect="1"/>
          </p:cNvPicPr>
          <p:nvPr/>
        </p:nvPicPr>
        <p:blipFill>
          <a:blip r:embed="rId2"/>
          <a:stretch>
            <a:fillRect/>
          </a:stretch>
        </p:blipFill>
        <p:spPr>
          <a:xfrm>
            <a:off x="1785917" y="1500174"/>
            <a:ext cx="6357179" cy="4714908"/>
          </a:xfrm>
          <a:prstGeom prst="rect">
            <a:avLst/>
          </a:prstGeom>
        </p:spPr>
      </p:pic>
      <p:sp>
        <p:nvSpPr>
          <p:cNvPr id="5" name="CasellaDiTesto 4"/>
          <p:cNvSpPr txBox="1"/>
          <p:nvPr/>
        </p:nvSpPr>
        <p:spPr>
          <a:xfrm>
            <a:off x="357158" y="0"/>
            <a:ext cx="7358114" cy="1384995"/>
          </a:xfrm>
          <a:prstGeom prst="rect">
            <a:avLst/>
          </a:prstGeom>
          <a:noFill/>
        </p:spPr>
        <p:txBody>
          <a:bodyPr wrap="square" rtlCol="0">
            <a:spAutoFit/>
          </a:bodyPr>
          <a:lstStyle/>
          <a:p>
            <a:pPr algn="ctr"/>
            <a:r>
              <a:rPr lang="it-IT" sz="2800" b="1" dirty="0" smtClean="0"/>
              <a:t>Frankenstein, </a:t>
            </a:r>
            <a:r>
              <a:rPr lang="it-IT" sz="2800" b="1" dirty="0" smtClean="0"/>
              <a:t>1965  </a:t>
            </a:r>
            <a:r>
              <a:rPr lang="it-IT" sz="2800" b="1" dirty="0" smtClean="0"/>
              <a:t>Venezia</a:t>
            </a:r>
          </a:p>
          <a:p>
            <a:pPr algn="ctr"/>
            <a:r>
              <a:rPr lang="it-IT" sz="2800" b="1" dirty="0" smtClean="0"/>
              <a:t> Teatro La Perla</a:t>
            </a:r>
          </a:p>
          <a:p>
            <a:pPr algn="ctr"/>
            <a:r>
              <a:rPr lang="it-IT" sz="2800" b="1" dirty="0" smtClean="0"/>
              <a:t>Spettacolo in 3 atti.</a:t>
            </a:r>
            <a:endParaRPr lang="it-IT"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428604"/>
            <a:ext cx="8215370" cy="2308324"/>
          </a:xfrm>
          <a:prstGeom prst="rect">
            <a:avLst/>
          </a:prstGeom>
          <a:noFill/>
        </p:spPr>
        <p:txBody>
          <a:bodyPr wrap="square" rtlCol="0">
            <a:spAutoFit/>
          </a:bodyPr>
          <a:lstStyle/>
          <a:p>
            <a:r>
              <a:rPr lang="it-IT" sz="2400" b="1" dirty="0" smtClean="0"/>
              <a:t>Atto 1 </a:t>
            </a:r>
            <a:endParaRPr lang="it-IT" sz="2400" b="1" dirty="0" smtClean="0"/>
          </a:p>
          <a:p>
            <a:r>
              <a:rPr lang="it-IT" sz="2400" b="1" dirty="0" smtClean="0"/>
              <a:t>Una </a:t>
            </a:r>
            <a:r>
              <a:rPr lang="it-IT" sz="2400" b="1" dirty="0" smtClean="0"/>
              <a:t>meditazione il cui scopo è portare alla levitazione</a:t>
            </a:r>
          </a:p>
          <a:p>
            <a:endParaRPr lang="it-IT" sz="2400" b="1" dirty="0" smtClean="0"/>
          </a:p>
          <a:p>
            <a:r>
              <a:rPr lang="it-IT" dirty="0" smtClean="0"/>
              <a:t>Gli interpreti stanno meditando immobili per 30 minuti. </a:t>
            </a:r>
          </a:p>
          <a:p>
            <a:r>
              <a:rPr lang="it-IT" dirty="0" smtClean="0"/>
              <a:t>Cominciano un </a:t>
            </a:r>
            <a:r>
              <a:rPr lang="it-IT" dirty="0" smtClean="0"/>
              <a:t> respiro </a:t>
            </a:r>
            <a:r>
              <a:rPr lang="it-IT" dirty="0" smtClean="0"/>
              <a:t>guaritore Yoga per 4 </a:t>
            </a:r>
            <a:r>
              <a:rPr lang="it-IT" dirty="0" smtClean="0"/>
              <a:t>volte-</a:t>
            </a:r>
            <a:endParaRPr lang="it-IT" dirty="0" smtClean="0"/>
          </a:p>
          <a:p>
            <a:r>
              <a:rPr lang="it-IT" dirty="0" smtClean="0"/>
              <a:t>.</a:t>
            </a:r>
          </a:p>
          <a:p>
            <a:endParaRPr lang="it-IT" dirty="0"/>
          </a:p>
        </p:txBody>
      </p:sp>
      <p:pic>
        <p:nvPicPr>
          <p:cNvPr id="4" name="Immagine 3" descr="2018-05-13 11-20 pagina 3.jpg"/>
          <p:cNvPicPr>
            <a:picLocks noChangeAspect="1"/>
          </p:cNvPicPr>
          <p:nvPr/>
        </p:nvPicPr>
        <p:blipFill>
          <a:blip r:embed="rId2"/>
          <a:stretch>
            <a:fillRect/>
          </a:stretch>
        </p:blipFill>
        <p:spPr>
          <a:xfrm>
            <a:off x="1643042" y="2357430"/>
            <a:ext cx="6215106" cy="428030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0"/>
            <a:ext cx="7715304" cy="7140416"/>
          </a:xfrm>
          <a:prstGeom prst="rect">
            <a:avLst/>
          </a:prstGeom>
          <a:noFill/>
        </p:spPr>
        <p:txBody>
          <a:bodyPr wrap="square" rtlCol="0">
            <a:spAutoFit/>
          </a:bodyPr>
          <a:lstStyle/>
          <a:p>
            <a:r>
              <a:rPr lang="it-IT" sz="2400" b="1" dirty="0" smtClean="0"/>
              <a:t>Sul significato della meditazione</a:t>
            </a:r>
            <a:r>
              <a:rPr lang="it-IT" dirty="0" smtClean="0"/>
              <a:t>:</a:t>
            </a:r>
          </a:p>
          <a:p>
            <a:endParaRPr lang="it-IT" dirty="0" smtClean="0"/>
          </a:p>
          <a:p>
            <a:r>
              <a:rPr lang="it-IT" sz="2000" dirty="0" smtClean="0"/>
              <a:t>La Meditazione è l’azione fondamentale.</a:t>
            </a:r>
          </a:p>
          <a:p>
            <a:r>
              <a:rPr lang="it-IT" sz="2000" dirty="0" smtClean="0"/>
              <a:t>E’l’atto rivoluzionario di aspirazione a quanto sembra impossibile.</a:t>
            </a:r>
          </a:p>
          <a:p>
            <a:r>
              <a:rPr lang="it-IT" sz="2000" dirty="0" smtClean="0"/>
              <a:t>Noi esseri umani desideriamo la realizzazione di ciò che non sappiamo ancora come realizzare.</a:t>
            </a:r>
          </a:p>
          <a:p>
            <a:r>
              <a:rPr lang="it-IT" sz="2000" dirty="0" smtClean="0"/>
              <a:t>Vogliamo volare. Vogliamo levitare. Vogliamo sfidare la legge fondamentale della gravità.</a:t>
            </a:r>
          </a:p>
          <a:p>
            <a:r>
              <a:rPr lang="it-IT" sz="2000" dirty="0" smtClean="0"/>
              <a:t>L’intento è positivo. Vogliamo creare nuove possibilità. Vogliamo liberarci del nostro stato che ci vincola alle cose terrene. La comunità concentra le sue energie allo scopo di far avvenire il miracolo. Raccoglie tutte le risorse e le incentra su di uno, Chi? Quello che dovrà essere il Soggetto.</a:t>
            </a:r>
          </a:p>
          <a:p>
            <a:r>
              <a:rPr lang="it-IT" sz="2000" dirty="0" smtClean="0"/>
              <a:t>Gli interpreti eseguono il rituale del respiro guaritore che come ci insegnano i Maestri è fondamento della levitazione. Gli interpreti condividono con il pubblico questo genuino momento di sospensione.</a:t>
            </a:r>
          </a:p>
          <a:p>
            <a:r>
              <a:rPr lang="it-IT" sz="2000" u="sng" dirty="0" smtClean="0"/>
              <a:t>Se ha successo il Dramma è consumato</a:t>
            </a:r>
            <a:r>
              <a:rPr lang="it-IT" sz="2000" dirty="0" smtClean="0"/>
              <a:t>.</a:t>
            </a:r>
          </a:p>
          <a:p>
            <a:r>
              <a:rPr lang="it-IT" sz="2000" dirty="0" smtClean="0"/>
              <a:t>E’ stato stabilito con anticipo che se il soggetto dovesse levitare la rappresentazione sarebbe considerata riuscita e conclusa.</a:t>
            </a:r>
          </a:p>
          <a:p>
            <a:r>
              <a:rPr lang="it-IT" sz="2000" dirty="0" smtClean="0"/>
              <a:t>Gli interpreti si unirebbero al pubblico per celebrare il successo e procedere all’applicazione pratica del nuovo principio.</a:t>
            </a:r>
          </a:p>
          <a:p>
            <a:endParaRPr lang="it-IT" dirty="0" smtClean="0"/>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57224" y="500042"/>
            <a:ext cx="7500990" cy="461665"/>
          </a:xfrm>
          <a:prstGeom prst="rect">
            <a:avLst/>
          </a:prstGeom>
          <a:noFill/>
        </p:spPr>
        <p:txBody>
          <a:bodyPr wrap="square" rtlCol="0">
            <a:spAutoFit/>
          </a:bodyPr>
          <a:lstStyle/>
          <a:p>
            <a:r>
              <a:rPr lang="it-IT" sz="2400" b="1" dirty="0" smtClean="0"/>
              <a:t>Se il rituale fallisce avviene una vittimizzazione</a:t>
            </a:r>
            <a:endParaRPr lang="it-IT" sz="2400" b="1" dirty="0"/>
          </a:p>
        </p:txBody>
      </p:sp>
      <p:sp>
        <p:nvSpPr>
          <p:cNvPr id="4" name="CasellaDiTesto 3"/>
          <p:cNvSpPr txBox="1"/>
          <p:nvPr/>
        </p:nvSpPr>
        <p:spPr>
          <a:xfrm>
            <a:off x="785786" y="1428736"/>
            <a:ext cx="6929486" cy="1200329"/>
          </a:xfrm>
          <a:prstGeom prst="rect">
            <a:avLst/>
          </a:prstGeom>
          <a:noFill/>
        </p:spPr>
        <p:txBody>
          <a:bodyPr wrap="square" rtlCol="0">
            <a:spAutoFit/>
          </a:bodyPr>
          <a:lstStyle/>
          <a:p>
            <a:r>
              <a:rPr lang="it-IT" dirty="0" smtClean="0"/>
              <a:t>Interpreti e pubblico condividono un senso di frustrazione, si sentono privati del miracolo. </a:t>
            </a:r>
          </a:p>
          <a:p>
            <a:r>
              <a:rPr lang="it-IT" dirty="0" smtClean="0"/>
              <a:t>Bisogna identificare un colpevole a cui attribuire la responsabilità del fallimento.</a:t>
            </a:r>
            <a:r>
              <a:rPr lang="it-IT" dirty="0" smtClean="0"/>
              <a:t> (video da 41</a:t>
            </a:r>
            <a:r>
              <a:rPr lang="it-IT" dirty="0" smtClean="0"/>
              <a:t>’ a 45)</a:t>
            </a:r>
            <a:endParaRPr lang="it-IT" dirty="0"/>
          </a:p>
        </p:txBody>
      </p:sp>
      <p:pic>
        <p:nvPicPr>
          <p:cNvPr id="6" name="Immagine 5" descr="2018-05-13 11-24.jpg"/>
          <p:cNvPicPr>
            <a:picLocks noChangeAspect="1"/>
          </p:cNvPicPr>
          <p:nvPr/>
        </p:nvPicPr>
        <p:blipFill>
          <a:blip r:embed="rId2"/>
          <a:stretch>
            <a:fillRect/>
          </a:stretch>
        </p:blipFill>
        <p:spPr>
          <a:xfrm>
            <a:off x="1500166" y="2789004"/>
            <a:ext cx="5572164" cy="383086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500034" y="0"/>
            <a:ext cx="6900882" cy="3143248"/>
          </a:xfrm>
        </p:spPr>
        <p:txBody>
          <a:bodyPr>
            <a:normAutofit/>
          </a:bodyPr>
          <a:lstStyle/>
          <a:p>
            <a:r>
              <a:rPr lang="it-IT" b="1" dirty="0" smtClean="0"/>
              <a:t>processo di Vittimizzazione</a:t>
            </a:r>
            <a:r>
              <a:rPr lang="it-IT" dirty="0" smtClean="0"/>
              <a:t/>
            </a:r>
            <a:br>
              <a:rPr lang="it-IT" dirty="0" smtClean="0"/>
            </a:br>
            <a:r>
              <a:rPr lang="it-IT" sz="2800" dirty="0" smtClean="0"/>
              <a:t>Identificazione del capro espiatorio-</a:t>
            </a:r>
            <a:br>
              <a:rPr lang="it-IT" sz="2800" dirty="0" smtClean="0"/>
            </a:br>
            <a:r>
              <a:rPr lang="it-IT" sz="2800" dirty="0" smtClean="0"/>
              <a:t>Persecuzione-</a:t>
            </a:r>
            <a:br>
              <a:rPr lang="it-IT" sz="2800" dirty="0" smtClean="0"/>
            </a:br>
            <a:r>
              <a:rPr lang="it-IT" sz="2800" dirty="0" smtClean="0"/>
              <a:t>Morte </a:t>
            </a:r>
            <a:br>
              <a:rPr lang="it-IT" sz="2800" dirty="0" smtClean="0"/>
            </a:br>
            <a:r>
              <a:rPr lang="it-IT" sz="2800" dirty="0" smtClean="0"/>
              <a:t>santificazione</a:t>
            </a:r>
            <a:br>
              <a:rPr lang="it-IT" sz="2800" dirty="0" smtClean="0"/>
            </a:br>
            <a:r>
              <a:rPr lang="it-IT" sz="2800" dirty="0" smtClean="0"/>
              <a:t>Processione</a:t>
            </a:r>
            <a:endParaRPr lang="it-IT" sz="2800" dirty="0"/>
          </a:p>
        </p:txBody>
      </p:sp>
      <p:pic>
        <p:nvPicPr>
          <p:cNvPr id="11" name="Immagine 10" descr="2018-05-16 01-01.jpg"/>
          <p:cNvPicPr>
            <a:picLocks noChangeAspect="1"/>
          </p:cNvPicPr>
          <p:nvPr/>
        </p:nvPicPr>
        <p:blipFill>
          <a:blip r:embed="rId2"/>
          <a:srcRect t="6250" b="7812"/>
          <a:stretch>
            <a:fillRect/>
          </a:stretch>
        </p:blipFill>
        <p:spPr>
          <a:xfrm>
            <a:off x="2786050" y="2857496"/>
            <a:ext cx="6096000" cy="378619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57356" y="428604"/>
            <a:ext cx="4929222" cy="769441"/>
          </a:xfrm>
          <a:prstGeom prst="rect">
            <a:avLst/>
          </a:prstGeom>
          <a:noFill/>
        </p:spPr>
        <p:txBody>
          <a:bodyPr wrap="square" rtlCol="0">
            <a:spAutoFit/>
          </a:bodyPr>
          <a:lstStyle/>
          <a:p>
            <a:r>
              <a:rPr lang="it-IT" sz="4400" b="1" dirty="0" smtClean="0"/>
              <a:t>NO!</a:t>
            </a:r>
            <a:endParaRPr lang="it-IT" sz="4400" b="1" dirty="0"/>
          </a:p>
        </p:txBody>
      </p:sp>
      <p:pic>
        <p:nvPicPr>
          <p:cNvPr id="3" name="Immagine 2" descr="2018-05-16 01-05.jpg"/>
          <p:cNvPicPr>
            <a:picLocks noChangeAspect="1"/>
          </p:cNvPicPr>
          <p:nvPr/>
        </p:nvPicPr>
        <p:blipFill>
          <a:blip r:embed="rId2"/>
          <a:stretch>
            <a:fillRect/>
          </a:stretch>
        </p:blipFill>
        <p:spPr>
          <a:xfrm>
            <a:off x="0" y="2285992"/>
            <a:ext cx="4286259" cy="3214694"/>
          </a:xfrm>
          <a:prstGeom prst="rect">
            <a:avLst/>
          </a:prstGeom>
        </p:spPr>
      </p:pic>
      <p:pic>
        <p:nvPicPr>
          <p:cNvPr id="4" name="Immagine 3" descr="2018-05-16 01-03.jpg"/>
          <p:cNvPicPr>
            <a:picLocks noChangeAspect="1"/>
          </p:cNvPicPr>
          <p:nvPr/>
        </p:nvPicPr>
        <p:blipFill>
          <a:blip r:embed="rId3"/>
          <a:stretch>
            <a:fillRect/>
          </a:stretch>
        </p:blipFill>
        <p:spPr>
          <a:xfrm>
            <a:off x="5072066" y="2285992"/>
            <a:ext cx="4071934" cy="3214693"/>
          </a:xfrm>
          <a:prstGeom prst="rect">
            <a:avLst/>
          </a:prstGeom>
        </p:spPr>
      </p:pic>
      <p:sp>
        <p:nvSpPr>
          <p:cNvPr id="5" name="CasellaDiTesto 4"/>
          <p:cNvSpPr txBox="1"/>
          <p:nvPr/>
        </p:nvSpPr>
        <p:spPr>
          <a:xfrm>
            <a:off x="785786" y="1285860"/>
            <a:ext cx="7858180" cy="923330"/>
          </a:xfrm>
          <a:prstGeom prst="rect">
            <a:avLst/>
          </a:prstGeom>
          <a:noFill/>
        </p:spPr>
        <p:txBody>
          <a:bodyPr wrap="square" rtlCol="0">
            <a:spAutoFit/>
          </a:bodyPr>
          <a:lstStyle/>
          <a:p>
            <a:r>
              <a:rPr lang="it-IT" b="1" dirty="0" smtClean="0"/>
              <a:t>Rifiuto</a:t>
            </a:r>
          </a:p>
          <a:p>
            <a:r>
              <a:rPr lang="it-IT" b="1" dirty="0" smtClean="0"/>
              <a:t>Persecuzione</a:t>
            </a:r>
          </a:p>
          <a:p>
            <a:r>
              <a:rPr lang="it-IT" b="1" dirty="0" smtClean="0"/>
              <a:t>Uso degli strumenti di tortura e di messa a morte </a:t>
            </a:r>
            <a:r>
              <a:rPr lang="it-IT" b="1" dirty="0" smtClean="0">
                <a:hlinkClick r:id="rId4"/>
              </a:rPr>
              <a:t>(video da 45-a 53)</a:t>
            </a:r>
            <a:endParaRPr lang="it-IT"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642918"/>
            <a:ext cx="7929618" cy="1200329"/>
          </a:xfrm>
          <a:prstGeom prst="rect">
            <a:avLst/>
          </a:prstGeom>
          <a:noFill/>
        </p:spPr>
        <p:txBody>
          <a:bodyPr wrap="square" rtlCol="0">
            <a:spAutoFit/>
          </a:bodyPr>
          <a:lstStyle/>
          <a:p>
            <a:r>
              <a:rPr lang="it-IT" sz="2400" dirty="0" smtClean="0"/>
              <a:t>La nascita della Creatura dai cadaveri di chi si è opposto al Sistema di potere e di morte. </a:t>
            </a:r>
          </a:p>
          <a:p>
            <a:r>
              <a:rPr lang="it-IT" sz="2400" dirty="0" smtClean="0"/>
              <a:t>Il Dott. Frankenstein cuce insieme i pezzi dei corpi</a:t>
            </a:r>
            <a:endParaRPr lang="it-IT" sz="2400" dirty="0"/>
          </a:p>
        </p:txBody>
      </p:sp>
      <p:pic>
        <p:nvPicPr>
          <p:cNvPr id="3" name="Immagine 2" descr="2018-05-16 01-04.jpg"/>
          <p:cNvPicPr>
            <a:picLocks noChangeAspect="1"/>
          </p:cNvPicPr>
          <p:nvPr/>
        </p:nvPicPr>
        <p:blipFill>
          <a:blip r:embed="rId2"/>
          <a:stretch>
            <a:fillRect/>
          </a:stretch>
        </p:blipFill>
        <p:spPr>
          <a:xfrm>
            <a:off x="500034" y="2071656"/>
            <a:ext cx="3357586" cy="4476781"/>
          </a:xfrm>
          <a:prstGeom prst="rect">
            <a:avLst/>
          </a:prstGeom>
        </p:spPr>
      </p:pic>
      <p:pic>
        <p:nvPicPr>
          <p:cNvPr id="4" name="Immagine 3" descr="2018-05-16 01-06.jpg"/>
          <p:cNvPicPr>
            <a:picLocks noChangeAspect="1"/>
          </p:cNvPicPr>
          <p:nvPr/>
        </p:nvPicPr>
        <p:blipFill>
          <a:blip r:embed="rId3"/>
          <a:stretch>
            <a:fillRect/>
          </a:stretch>
        </p:blipFill>
        <p:spPr>
          <a:xfrm>
            <a:off x="4214810" y="2500306"/>
            <a:ext cx="4429156" cy="33218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descr="malina1.jpg"/>
          <p:cNvPicPr>
            <a:picLocks noGrp="1" noChangeAspect="1"/>
          </p:cNvPicPr>
          <p:nvPr>
            <p:ph type="pic" idx="1"/>
          </p:nvPr>
        </p:nvPicPr>
        <p:blipFill>
          <a:blip r:embed="rId2"/>
          <a:srcRect t="1587" b="1587"/>
          <a:stretch>
            <a:fillRect/>
          </a:stretch>
        </p:blipFill>
        <p:spPr>
          <a:xfrm>
            <a:off x="3500430" y="4000504"/>
            <a:ext cx="4357718" cy="2714644"/>
          </a:xfrm>
        </p:spPr>
      </p:pic>
      <p:sp>
        <p:nvSpPr>
          <p:cNvPr id="4" name="Titolo 3"/>
          <p:cNvSpPr>
            <a:spLocks noGrp="1"/>
          </p:cNvSpPr>
          <p:nvPr>
            <p:ph type="title"/>
          </p:nvPr>
        </p:nvSpPr>
        <p:spPr>
          <a:xfrm>
            <a:off x="3276600" y="285728"/>
            <a:ext cx="5867400" cy="522288"/>
          </a:xfrm>
        </p:spPr>
        <p:txBody>
          <a:bodyPr/>
          <a:lstStyle/>
          <a:p>
            <a:r>
              <a:rPr lang="it-IT" dirty="0" smtClean="0"/>
              <a:t>IN </a:t>
            </a:r>
            <a:r>
              <a:rPr lang="it-IT" dirty="0" err="1" smtClean="0"/>
              <a:t>memory</a:t>
            </a:r>
            <a:r>
              <a:rPr lang="it-IT" dirty="0" smtClean="0"/>
              <a:t> </a:t>
            </a:r>
            <a:r>
              <a:rPr lang="it-IT" dirty="0" err="1" smtClean="0"/>
              <a:t>of</a:t>
            </a:r>
            <a:r>
              <a:rPr lang="it-IT" dirty="0" smtClean="0"/>
              <a:t> Judith </a:t>
            </a:r>
            <a:r>
              <a:rPr lang="it-IT" dirty="0" err="1" smtClean="0"/>
              <a:t>Malina</a:t>
            </a:r>
            <a:r>
              <a:rPr lang="it-IT" dirty="0" smtClean="0"/>
              <a:t> </a:t>
            </a:r>
            <a:endParaRPr lang="it-IT" dirty="0"/>
          </a:p>
        </p:txBody>
      </p:sp>
      <p:sp>
        <p:nvSpPr>
          <p:cNvPr id="6" name="Segnaposto testo 5"/>
          <p:cNvSpPr>
            <a:spLocks noGrp="1"/>
          </p:cNvSpPr>
          <p:nvPr>
            <p:ph type="body" sz="half" idx="2"/>
          </p:nvPr>
        </p:nvSpPr>
        <p:spPr>
          <a:xfrm>
            <a:off x="3357554" y="142852"/>
            <a:ext cx="5786446" cy="785818"/>
          </a:xfrm>
        </p:spPr>
        <p:txBody>
          <a:bodyPr/>
          <a:lstStyle/>
          <a:p>
            <a:endParaRPr lang="it-IT" dirty="0"/>
          </a:p>
        </p:txBody>
      </p:sp>
      <p:sp>
        <p:nvSpPr>
          <p:cNvPr id="8" name="CasellaDiTesto 7"/>
          <p:cNvSpPr txBox="1"/>
          <p:nvPr/>
        </p:nvSpPr>
        <p:spPr>
          <a:xfrm>
            <a:off x="357158" y="1428736"/>
            <a:ext cx="2928958" cy="4801314"/>
          </a:xfrm>
          <a:prstGeom prst="rect">
            <a:avLst/>
          </a:prstGeom>
          <a:noFill/>
        </p:spPr>
        <p:txBody>
          <a:bodyPr wrap="square" rtlCol="0">
            <a:spAutoFit/>
          </a:bodyPr>
          <a:lstStyle/>
          <a:p>
            <a:r>
              <a:rPr lang="en-US" b="1" dirty="0" smtClean="0"/>
              <a:t>While off the isle of Cyprus in a boat, </a:t>
            </a:r>
            <a:br>
              <a:rPr lang="en-US" b="1" dirty="0" smtClean="0"/>
            </a:br>
            <a:r>
              <a:rPr lang="en-US" b="1" dirty="0" smtClean="0"/>
              <a:t>I saw the head of Aphrodite afloat, </a:t>
            </a:r>
            <a:br>
              <a:rPr lang="en-US" b="1" dirty="0" smtClean="0"/>
            </a:br>
            <a:r>
              <a:rPr lang="en-US" b="1" dirty="0" smtClean="0"/>
              <a:t>And told her </a:t>
            </a:r>
            <a:r>
              <a:rPr lang="en-US" b="1" i="1" dirty="0" smtClean="0"/>
              <a:t>I'm an Anarchist and do not vote</a:t>
            </a:r>
            <a:r>
              <a:rPr lang="en-US" b="1" dirty="0" smtClean="0"/>
              <a:t>. </a:t>
            </a:r>
            <a:br>
              <a:rPr lang="en-US" b="1" dirty="0" smtClean="0"/>
            </a:br>
            <a:r>
              <a:rPr lang="en-US" b="1" dirty="0" smtClean="0"/>
              <a:t>She answered, "That's all right".  </a:t>
            </a:r>
            <a:br>
              <a:rPr lang="en-US" b="1" dirty="0" smtClean="0"/>
            </a:br>
            <a:r>
              <a:rPr lang="en-US" b="1" dirty="0" smtClean="0"/>
              <a:t>"Oh stay!" I cried. "There are so many things </a:t>
            </a:r>
            <a:br>
              <a:rPr lang="en-US" b="1" dirty="0" smtClean="0"/>
            </a:br>
            <a:r>
              <a:rPr lang="en-US" b="1" dirty="0" smtClean="0"/>
              <a:t>we should discuss: the power of unnecessary kings, </a:t>
            </a:r>
            <a:br>
              <a:rPr lang="en-US" b="1" dirty="0" smtClean="0"/>
            </a:br>
            <a:r>
              <a:rPr lang="en-US" b="1" dirty="0" smtClean="0"/>
              <a:t>The sexual oppression of which Sappho sings..." </a:t>
            </a:r>
            <a:br>
              <a:rPr lang="en-US" b="1" dirty="0" smtClean="0"/>
            </a:br>
            <a:r>
              <a:rPr lang="en-US" b="1" dirty="0" smtClean="0"/>
              <a:t>But she sank out of sight.</a:t>
            </a:r>
            <a:r>
              <a:rPr lang="en-US" dirty="0" smtClean="0"/>
              <a:t> </a:t>
            </a:r>
          </a:p>
          <a:p>
            <a:r>
              <a:rPr lang="en-US" dirty="0" err="1" smtClean="0"/>
              <a:t>J.Malina</a:t>
            </a:r>
            <a:r>
              <a:rPr lang="en-US" dirty="0" smtClean="0"/>
              <a:t>, </a:t>
            </a:r>
            <a:r>
              <a:rPr lang="en-US" i="1" dirty="0" smtClean="0"/>
              <a:t>Love and politics</a:t>
            </a:r>
            <a:endParaRPr lang="it-IT" i="1" dirty="0"/>
          </a:p>
        </p:txBody>
      </p:sp>
      <p:pic>
        <p:nvPicPr>
          <p:cNvPr id="9" name="Immagine 8" descr="Scansione0001.jpg"/>
          <p:cNvPicPr>
            <a:picLocks noChangeAspect="1"/>
          </p:cNvPicPr>
          <p:nvPr/>
        </p:nvPicPr>
        <p:blipFill>
          <a:blip r:embed="rId3" cstate="print"/>
          <a:srcRect t="32806"/>
          <a:stretch>
            <a:fillRect/>
          </a:stretch>
        </p:blipFill>
        <p:spPr>
          <a:xfrm>
            <a:off x="3428992" y="1071546"/>
            <a:ext cx="4357718" cy="27414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8-05-16 01-08.jpg"/>
          <p:cNvPicPr>
            <a:picLocks noChangeAspect="1"/>
          </p:cNvPicPr>
          <p:nvPr/>
        </p:nvPicPr>
        <p:blipFill>
          <a:blip r:embed="rId2"/>
          <a:stretch>
            <a:fillRect/>
          </a:stretch>
        </p:blipFill>
        <p:spPr>
          <a:xfrm>
            <a:off x="285720" y="1571612"/>
            <a:ext cx="3464727" cy="4619636"/>
          </a:xfrm>
          <a:prstGeom prst="rect">
            <a:avLst/>
          </a:prstGeom>
        </p:spPr>
      </p:pic>
      <p:sp>
        <p:nvSpPr>
          <p:cNvPr id="3" name="CasellaDiTesto 2"/>
          <p:cNvSpPr txBox="1"/>
          <p:nvPr/>
        </p:nvSpPr>
        <p:spPr>
          <a:xfrm>
            <a:off x="214282" y="571480"/>
            <a:ext cx="8429684" cy="800219"/>
          </a:xfrm>
          <a:prstGeom prst="rect">
            <a:avLst/>
          </a:prstGeom>
          <a:noFill/>
        </p:spPr>
        <p:txBody>
          <a:bodyPr wrap="square" rtlCol="0">
            <a:spAutoFit/>
          </a:bodyPr>
          <a:lstStyle/>
          <a:p>
            <a:r>
              <a:rPr lang="it-IT" sz="2800" b="1" dirty="0" smtClean="0"/>
              <a:t>I corpi degli attori uniti insieme formano la Creatura </a:t>
            </a:r>
            <a:endParaRPr lang="it-IT" sz="2800" b="1" dirty="0" smtClean="0"/>
          </a:p>
          <a:p>
            <a:r>
              <a:rPr lang="it-IT" b="1" dirty="0" smtClean="0"/>
              <a:t> </a:t>
            </a:r>
            <a:r>
              <a:rPr lang="it-IT" b="1" dirty="0" smtClean="0">
                <a:hlinkClick r:id="rId3"/>
              </a:rPr>
              <a:t>55 a 1’08)</a:t>
            </a:r>
            <a:endParaRPr lang="it-IT" b="1" dirty="0"/>
          </a:p>
        </p:txBody>
      </p:sp>
      <p:pic>
        <p:nvPicPr>
          <p:cNvPr id="4" name="Immagine 3" descr="frankenstein.jpg"/>
          <p:cNvPicPr>
            <a:picLocks noChangeAspect="1"/>
          </p:cNvPicPr>
          <p:nvPr/>
        </p:nvPicPr>
        <p:blipFill>
          <a:blip r:embed="rId4"/>
          <a:stretch>
            <a:fillRect/>
          </a:stretch>
        </p:blipFill>
        <p:spPr>
          <a:xfrm>
            <a:off x="3857620" y="1643050"/>
            <a:ext cx="5067300" cy="4429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8-05-13 11-17.jpg"/>
          <p:cNvPicPr>
            <a:picLocks noChangeAspect="1"/>
          </p:cNvPicPr>
          <p:nvPr/>
        </p:nvPicPr>
        <p:blipFill>
          <a:blip r:embed="rId2"/>
          <a:stretch>
            <a:fillRect/>
          </a:stretch>
        </p:blipFill>
        <p:spPr>
          <a:xfrm>
            <a:off x="1524000" y="1142999"/>
            <a:ext cx="6834214" cy="512566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opelement (1).jpg"/>
          <p:cNvPicPr>
            <a:picLocks noChangeAspect="1"/>
          </p:cNvPicPr>
          <p:nvPr/>
        </p:nvPicPr>
        <p:blipFill>
          <a:blip r:embed="rId2"/>
          <a:stretch>
            <a:fillRect/>
          </a:stretch>
        </p:blipFill>
        <p:spPr>
          <a:xfrm>
            <a:off x="1357290" y="1714488"/>
            <a:ext cx="6564330" cy="4379639"/>
          </a:xfrm>
          <a:prstGeom prst="rect">
            <a:avLst/>
          </a:prstGeom>
        </p:spPr>
      </p:pic>
      <p:sp>
        <p:nvSpPr>
          <p:cNvPr id="3" name="CasellaDiTesto 2"/>
          <p:cNvSpPr txBox="1"/>
          <p:nvPr/>
        </p:nvSpPr>
        <p:spPr>
          <a:xfrm>
            <a:off x="785786" y="500042"/>
            <a:ext cx="7786742" cy="954107"/>
          </a:xfrm>
          <a:prstGeom prst="rect">
            <a:avLst/>
          </a:prstGeom>
          <a:noFill/>
        </p:spPr>
        <p:txBody>
          <a:bodyPr wrap="square" rtlCol="0">
            <a:spAutoFit/>
          </a:bodyPr>
          <a:lstStyle/>
          <a:p>
            <a:r>
              <a:rPr lang="it-IT" sz="2800" b="1" dirty="0" smtClean="0"/>
              <a:t>Nella mente della CREATURA: </a:t>
            </a:r>
          </a:p>
          <a:p>
            <a:r>
              <a:rPr lang="it-IT" sz="2800" b="1" dirty="0" err="1" smtClean="0"/>
              <a:t>he</a:t>
            </a:r>
            <a:r>
              <a:rPr lang="it-IT" sz="2800" b="1" dirty="0" smtClean="0"/>
              <a:t>’s opening </a:t>
            </a:r>
            <a:r>
              <a:rPr lang="it-IT" sz="2800" b="1" dirty="0" err="1" smtClean="0"/>
              <a:t>his</a:t>
            </a:r>
            <a:r>
              <a:rPr lang="it-IT" sz="2800" b="1" dirty="0" smtClean="0"/>
              <a:t> </a:t>
            </a:r>
            <a:r>
              <a:rPr lang="it-IT" sz="2800" b="1" dirty="0" err="1" smtClean="0"/>
              <a:t>eyes</a:t>
            </a:r>
            <a:r>
              <a:rPr lang="it-IT" sz="2800" b="1" dirty="0" smtClean="0"/>
              <a:t> </a:t>
            </a:r>
            <a:endParaRPr lang="it-IT"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ivingtheatreFrankenstein_1968_001_0.jpg"/>
          <p:cNvPicPr>
            <a:picLocks noChangeAspect="1"/>
          </p:cNvPicPr>
          <p:nvPr/>
        </p:nvPicPr>
        <p:blipFill>
          <a:blip r:embed="rId2"/>
          <a:stretch>
            <a:fillRect/>
          </a:stretch>
        </p:blipFill>
        <p:spPr>
          <a:xfrm>
            <a:off x="2500298" y="428604"/>
            <a:ext cx="4410486" cy="62150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download.jpg"/>
          <p:cNvPicPr>
            <a:picLocks noChangeAspect="1"/>
          </p:cNvPicPr>
          <p:nvPr/>
        </p:nvPicPr>
        <p:blipFill>
          <a:blip r:embed="rId2"/>
          <a:stretch>
            <a:fillRect/>
          </a:stretch>
        </p:blipFill>
        <p:spPr>
          <a:xfrm>
            <a:off x="2500298" y="714356"/>
            <a:ext cx="4452962" cy="561073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018-05-13 11-20.jpg"/>
          <p:cNvPicPr>
            <a:picLocks noChangeAspect="1"/>
          </p:cNvPicPr>
          <p:nvPr/>
        </p:nvPicPr>
        <p:blipFill>
          <a:blip r:embed="rId2"/>
          <a:stretch>
            <a:fillRect/>
          </a:stretch>
        </p:blipFill>
        <p:spPr>
          <a:xfrm>
            <a:off x="2500298" y="500042"/>
            <a:ext cx="4572000" cy="6096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8-05-16 01-09 1.jpg"/>
          <p:cNvPicPr>
            <a:picLocks noChangeAspect="1"/>
          </p:cNvPicPr>
          <p:nvPr/>
        </p:nvPicPr>
        <p:blipFill>
          <a:blip r:embed="rId2"/>
          <a:stretch>
            <a:fillRect/>
          </a:stretch>
        </p:blipFill>
        <p:spPr>
          <a:xfrm>
            <a:off x="2286000" y="95227"/>
            <a:ext cx="4786330" cy="638177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0100" y="857232"/>
            <a:ext cx="7286644" cy="4401205"/>
          </a:xfrm>
          <a:prstGeom prst="rect">
            <a:avLst/>
          </a:prstGeom>
          <a:noFill/>
        </p:spPr>
        <p:txBody>
          <a:bodyPr wrap="square" rtlCol="0">
            <a:spAutoFit/>
          </a:bodyPr>
          <a:lstStyle/>
          <a:p>
            <a:r>
              <a:rPr lang="it-IT" sz="2800" b="1" dirty="0" smtClean="0"/>
              <a:t>MONOLOGO DELLA CREATURA. IL RIBELLE</a:t>
            </a:r>
          </a:p>
          <a:p>
            <a:r>
              <a:rPr lang="it-IT" sz="2800" b="1" dirty="0" smtClean="0"/>
              <a:t>1’33’’</a:t>
            </a:r>
          </a:p>
          <a:p>
            <a:r>
              <a:rPr lang="it-IT" sz="2800" b="1" dirty="0" smtClean="0"/>
              <a:t>La creatura nella società  borghese: Il teatro di IBSEN</a:t>
            </a:r>
          </a:p>
          <a:p>
            <a:r>
              <a:rPr lang="it-IT" sz="2800" b="1" dirty="0" smtClean="0"/>
              <a:t>CREATURA E DOTTORE SI INCONTRANO vogliono uccidersi a vicenda, vengono catturati ma si tendono la mano</a:t>
            </a:r>
          </a:p>
          <a:p>
            <a:r>
              <a:rPr lang="it-IT" sz="2800" b="1" dirty="0" smtClean="0"/>
              <a:t>Tutti i personaggi si ribellano e urlano NO </a:t>
            </a:r>
          </a:p>
          <a:p>
            <a:r>
              <a:rPr lang="it-IT" sz="2800" b="1" dirty="0" smtClean="0"/>
              <a:t>La gioia finale è declamata tramite le parole delle EUMENIDI </a:t>
            </a:r>
            <a:r>
              <a:rPr lang="it-IT" sz="2800" b="1" dirty="0" err="1" smtClean="0"/>
              <a:t>DI</a:t>
            </a:r>
            <a:r>
              <a:rPr lang="it-IT" sz="2800" b="1" smtClean="0"/>
              <a:t> ESCHILO</a:t>
            </a:r>
            <a:endParaRPr lang="it-IT"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From</a:t>
            </a:r>
            <a:r>
              <a:rPr lang="it-IT" dirty="0" smtClean="0"/>
              <a:t> Living </a:t>
            </a:r>
            <a:r>
              <a:rPr lang="it-IT" dirty="0" err="1" smtClean="0"/>
              <a:t>to</a:t>
            </a:r>
            <a:r>
              <a:rPr lang="it-IT" dirty="0" smtClean="0"/>
              <a:t> MOTUS</a:t>
            </a:r>
            <a:endParaRPr lang="it-IT" dirty="0"/>
          </a:p>
        </p:txBody>
      </p:sp>
      <p:pic>
        <p:nvPicPr>
          <p:cNvPr id="3" name="Immagine 2" descr="images (1).jpg"/>
          <p:cNvPicPr>
            <a:picLocks noChangeAspect="1"/>
          </p:cNvPicPr>
          <p:nvPr/>
        </p:nvPicPr>
        <p:blipFill>
          <a:blip r:embed="rId2"/>
          <a:stretch>
            <a:fillRect/>
          </a:stretch>
        </p:blipFill>
        <p:spPr>
          <a:xfrm>
            <a:off x="3214672" y="1357298"/>
            <a:ext cx="5143536" cy="51435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ltsi-marcello-corno-1-300x207.jpg"/>
          <p:cNvPicPr>
            <a:picLocks noGrp="1" noChangeAspect="1"/>
          </p:cNvPicPr>
          <p:nvPr>
            <p:ph sz="half" idx="4294967295"/>
          </p:nvPr>
        </p:nvPicPr>
        <p:blipFill>
          <a:blip r:embed="rId2"/>
          <a:stretch>
            <a:fillRect/>
          </a:stretch>
        </p:blipFill>
        <p:spPr>
          <a:xfrm>
            <a:off x="1" y="4036728"/>
            <a:ext cx="3571868" cy="2464085"/>
          </a:xfrm>
        </p:spPr>
      </p:pic>
      <p:pic>
        <p:nvPicPr>
          <p:cNvPr id="7" name="Segnaposto contenuto 6" descr="DSCF4493_ok-300x207.jpg"/>
          <p:cNvPicPr>
            <a:picLocks noGrp="1" noChangeAspect="1"/>
          </p:cNvPicPr>
          <p:nvPr>
            <p:ph sz="half" idx="4294967295"/>
          </p:nvPr>
        </p:nvPicPr>
        <p:blipFill>
          <a:blip r:embed="rId3"/>
          <a:stretch>
            <a:fillRect/>
          </a:stretch>
        </p:blipFill>
        <p:spPr>
          <a:xfrm>
            <a:off x="5286380" y="3929066"/>
            <a:ext cx="3428992" cy="2591462"/>
          </a:xfrm>
        </p:spPr>
      </p:pic>
      <p:sp>
        <p:nvSpPr>
          <p:cNvPr id="8" name="Rettangolo 7"/>
          <p:cNvSpPr/>
          <p:nvPr/>
        </p:nvSpPr>
        <p:spPr>
          <a:xfrm>
            <a:off x="0" y="1500174"/>
            <a:ext cx="4572000" cy="923330"/>
          </a:xfrm>
          <a:prstGeom prst="rect">
            <a:avLst/>
          </a:prstGeom>
        </p:spPr>
        <p:txBody>
          <a:bodyPr>
            <a:spAutoFit/>
          </a:bodyPr>
          <a:lstStyle/>
          <a:p>
            <a:r>
              <a:rPr lang="en-US" dirty="0" smtClean="0"/>
              <a:t>“I’ve chosen the name of </a:t>
            </a:r>
            <a:r>
              <a:rPr lang="en-US" dirty="0" err="1" smtClean="0"/>
              <a:t>Antigone</a:t>
            </a:r>
            <a:r>
              <a:rPr lang="en-US" dirty="0" smtClean="0"/>
              <a:t> to reconstruct-trace-delineate-delimit-set forth the theme of revolt in the contemporary, </a:t>
            </a:r>
            <a:endParaRPr lang="it-IT" dirty="0"/>
          </a:p>
        </p:txBody>
      </p:sp>
      <p:sp>
        <p:nvSpPr>
          <p:cNvPr id="10" name="Rettangolo 9"/>
          <p:cNvSpPr/>
          <p:nvPr/>
        </p:nvSpPr>
        <p:spPr>
          <a:xfrm>
            <a:off x="3571868" y="357166"/>
            <a:ext cx="1335622" cy="369332"/>
          </a:xfrm>
          <a:prstGeom prst="rect">
            <a:avLst/>
          </a:prstGeom>
        </p:spPr>
        <p:txBody>
          <a:bodyPr wrap="none">
            <a:spAutoFit/>
          </a:bodyPr>
          <a:lstStyle/>
          <a:p>
            <a:pPr fontAlgn="base"/>
            <a:r>
              <a:rPr lang="it-IT" b="1" dirty="0" smtClean="0"/>
              <a:t>ANTIGONES</a:t>
            </a:r>
            <a:endParaRPr lang="it-IT" b="1" dirty="0"/>
          </a:p>
        </p:txBody>
      </p:sp>
      <p:sp>
        <p:nvSpPr>
          <p:cNvPr id="11" name="Rettangolo 10"/>
          <p:cNvSpPr/>
          <p:nvPr/>
        </p:nvSpPr>
        <p:spPr>
          <a:xfrm>
            <a:off x="1857356" y="785794"/>
            <a:ext cx="6072198" cy="369332"/>
          </a:xfrm>
          <a:prstGeom prst="rect">
            <a:avLst/>
          </a:prstGeom>
        </p:spPr>
        <p:txBody>
          <a:bodyPr wrap="square">
            <a:spAutoFit/>
          </a:bodyPr>
          <a:lstStyle/>
          <a:p>
            <a:r>
              <a:rPr lang="en-US" b="1" dirty="0" smtClean="0"/>
              <a:t>How hard it is to transform indignation into action </a:t>
            </a:r>
            <a:r>
              <a:rPr lang="en-US" dirty="0" smtClean="0"/>
              <a:t>…” </a:t>
            </a:r>
          </a:p>
        </p:txBody>
      </p:sp>
      <p:sp>
        <p:nvSpPr>
          <p:cNvPr id="12" name="CasellaDiTesto 11"/>
          <p:cNvSpPr txBox="1"/>
          <p:nvPr/>
        </p:nvSpPr>
        <p:spPr>
          <a:xfrm>
            <a:off x="500034" y="2714620"/>
            <a:ext cx="2643206" cy="369332"/>
          </a:xfrm>
          <a:prstGeom prst="rect">
            <a:avLst/>
          </a:prstGeom>
          <a:noFill/>
        </p:spPr>
        <p:txBody>
          <a:bodyPr wrap="square" rtlCol="0">
            <a:spAutoFit/>
          </a:bodyPr>
          <a:lstStyle/>
          <a:p>
            <a:r>
              <a:rPr lang="it-IT" dirty="0" err="1" smtClean="0">
                <a:hlinkClick r:id="rId4"/>
              </a:rPr>
              <a:t>Let</a:t>
            </a:r>
            <a:r>
              <a:rPr lang="it-IT" dirty="0" smtClean="0">
                <a:hlinkClick r:id="rId4"/>
              </a:rPr>
              <a:t> the </a:t>
            </a:r>
            <a:r>
              <a:rPr lang="it-IT" dirty="0" err="1" smtClean="0">
                <a:hlinkClick r:id="rId4"/>
              </a:rPr>
              <a:t>sunshine</a:t>
            </a:r>
            <a:r>
              <a:rPr lang="it-IT" dirty="0" smtClean="0">
                <a:hlinkClick r:id="rId4"/>
              </a:rPr>
              <a:t> in</a:t>
            </a:r>
            <a:endParaRPr lang="it-IT" dirty="0"/>
          </a:p>
        </p:txBody>
      </p:sp>
      <p:sp>
        <p:nvSpPr>
          <p:cNvPr id="9" name="Rettangolo 8"/>
          <p:cNvSpPr/>
          <p:nvPr/>
        </p:nvSpPr>
        <p:spPr>
          <a:xfrm>
            <a:off x="4572000" y="1142984"/>
            <a:ext cx="4572000" cy="2585323"/>
          </a:xfrm>
          <a:prstGeom prst="rect">
            <a:avLst/>
          </a:prstGeom>
        </p:spPr>
        <p:txBody>
          <a:bodyPr>
            <a:spAutoFit/>
          </a:bodyPr>
          <a:lstStyle/>
          <a:p>
            <a:r>
              <a:rPr lang="en-US" dirty="0" smtClean="0"/>
              <a:t>In  2010 we went to Greece to retrace direct testimony of the killing, by a policeman, of fifteen year old </a:t>
            </a:r>
            <a:r>
              <a:rPr lang="en-US" dirty="0" err="1" smtClean="0"/>
              <a:t>Alexandros</a:t>
            </a:r>
            <a:r>
              <a:rPr lang="en-US" dirty="0" smtClean="0"/>
              <a:t>-Andreas </a:t>
            </a:r>
            <a:r>
              <a:rPr lang="en-US" dirty="0" err="1" smtClean="0"/>
              <a:t>Grigoropoulos</a:t>
            </a:r>
            <a:r>
              <a:rPr lang="en-US" dirty="0" smtClean="0"/>
              <a:t> (Alexis) which happened during our first study workshop for </a:t>
            </a:r>
            <a:r>
              <a:rPr lang="en-US" dirty="0" err="1" smtClean="0"/>
              <a:t>Antigone</a:t>
            </a:r>
            <a:r>
              <a:rPr lang="en-US" dirty="0" smtClean="0"/>
              <a:t>: a “</a:t>
            </a:r>
            <a:r>
              <a:rPr lang="en-US" dirty="0" err="1" smtClean="0"/>
              <a:t>Polynices</a:t>
            </a:r>
            <a:r>
              <a:rPr lang="en-US" dirty="0" smtClean="0"/>
              <a:t>” with a Sex Pistols T-shirt… This event led us to shift the </a:t>
            </a:r>
            <a:r>
              <a:rPr lang="en-US" dirty="0" err="1" smtClean="0"/>
              <a:t>Antigone</a:t>
            </a:r>
            <a:r>
              <a:rPr lang="en-US" dirty="0" smtClean="0"/>
              <a:t>-project in an increasingly declared manner towards the theme of contemporary revolt</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ownload (1).jpg"/>
          <p:cNvPicPr>
            <a:picLocks noChangeAspect="1"/>
          </p:cNvPicPr>
          <p:nvPr/>
        </p:nvPicPr>
        <p:blipFill>
          <a:blip r:embed="rId3"/>
          <a:stretch>
            <a:fillRect/>
          </a:stretch>
        </p:blipFill>
        <p:spPr>
          <a:xfrm>
            <a:off x="928661" y="1214422"/>
            <a:ext cx="3600475" cy="2857520"/>
          </a:xfrm>
          <a:prstGeom prst="rect">
            <a:avLst/>
          </a:prstGeom>
        </p:spPr>
      </p:pic>
      <p:pic>
        <p:nvPicPr>
          <p:cNvPr id="5" name="Immagine 4" descr="88The_Moloch_Machine.jpg"/>
          <p:cNvPicPr>
            <a:picLocks noChangeAspect="1"/>
          </p:cNvPicPr>
          <p:nvPr/>
        </p:nvPicPr>
        <p:blipFill>
          <a:blip r:embed="rId4"/>
          <a:stretch>
            <a:fillRect/>
          </a:stretch>
        </p:blipFill>
        <p:spPr>
          <a:xfrm>
            <a:off x="5000628" y="1214422"/>
            <a:ext cx="3871479" cy="28575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29124" y="1142984"/>
            <a:ext cx="3071834" cy="369332"/>
          </a:xfrm>
          <a:prstGeom prst="rect">
            <a:avLst/>
          </a:prstGeom>
          <a:noFill/>
        </p:spPr>
        <p:txBody>
          <a:bodyPr wrap="square" rtlCol="0">
            <a:spAutoFit/>
          </a:bodyPr>
          <a:lstStyle/>
          <a:p>
            <a:r>
              <a:rPr lang="it-IT" dirty="0" smtClean="0">
                <a:hlinkClick r:id="rId2"/>
              </a:rPr>
              <a:t>THE BRIG</a:t>
            </a:r>
            <a:endParaRPr lang="it-IT" dirty="0"/>
          </a:p>
        </p:txBody>
      </p:sp>
      <p:pic>
        <p:nvPicPr>
          <p:cNvPr id="3" name="Immagine 2" descr="1964_mekas_the-brig_2_c.jpg"/>
          <p:cNvPicPr>
            <a:picLocks noChangeAspect="1"/>
          </p:cNvPicPr>
          <p:nvPr/>
        </p:nvPicPr>
        <p:blipFill>
          <a:blip r:embed="rId3"/>
          <a:stretch>
            <a:fillRect/>
          </a:stretch>
        </p:blipFill>
        <p:spPr>
          <a:xfrm>
            <a:off x="1142976" y="1643050"/>
            <a:ext cx="7123676" cy="4985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ysteries.jpg"/>
          <p:cNvPicPr>
            <a:picLocks noChangeAspect="1"/>
          </p:cNvPicPr>
          <p:nvPr/>
        </p:nvPicPr>
        <p:blipFill>
          <a:blip r:embed="rId2"/>
          <a:stretch>
            <a:fillRect/>
          </a:stretch>
        </p:blipFill>
        <p:spPr>
          <a:xfrm>
            <a:off x="0" y="0"/>
            <a:ext cx="4212580" cy="6858000"/>
          </a:xfrm>
          <a:prstGeom prst="rect">
            <a:avLst/>
          </a:prstGeom>
        </p:spPr>
      </p:pic>
      <p:sp>
        <p:nvSpPr>
          <p:cNvPr id="3" name="CasellaDiTesto 2"/>
          <p:cNvSpPr txBox="1"/>
          <p:nvPr/>
        </p:nvSpPr>
        <p:spPr>
          <a:xfrm>
            <a:off x="5000628" y="1357298"/>
            <a:ext cx="2786082" cy="369332"/>
          </a:xfrm>
          <a:prstGeom prst="rect">
            <a:avLst/>
          </a:prstGeom>
          <a:noFill/>
        </p:spPr>
        <p:txBody>
          <a:bodyPr wrap="square" rtlCol="0">
            <a:spAutoFit/>
          </a:bodyPr>
          <a:lstStyle/>
          <a:p>
            <a:r>
              <a:rPr lang="it-IT" dirty="0" smtClean="0">
                <a:hlinkClick r:id="rId3"/>
              </a:rPr>
              <a:t>ANTHOLOGY in VIDEO</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357166"/>
            <a:ext cx="9144000" cy="4525962"/>
          </a:xfrm>
        </p:spPr>
        <p:txBody>
          <a:bodyPr>
            <a:normAutofit fontScale="85000" lnSpcReduction="20000"/>
          </a:bodyPr>
          <a:lstStyle/>
          <a:p>
            <a:pPr algn="just"/>
            <a:r>
              <a:rPr lang="it-IT" i="1" dirty="0" err="1" smtClean="0"/>
              <a:t>If</a:t>
            </a:r>
            <a:r>
              <a:rPr lang="it-IT" i="1" dirty="0" smtClean="0"/>
              <a:t> </a:t>
            </a:r>
            <a:r>
              <a:rPr lang="it-IT" i="1" dirty="0" err="1" smtClean="0"/>
              <a:t>there</a:t>
            </a:r>
            <a:r>
              <a:rPr lang="it-IT" i="1" dirty="0" smtClean="0"/>
              <a:t> </a:t>
            </a:r>
            <a:r>
              <a:rPr lang="it-IT" i="1" dirty="0" err="1" smtClean="0"/>
              <a:t>is</a:t>
            </a:r>
            <a:r>
              <a:rPr lang="it-IT" i="1" dirty="0" smtClean="0"/>
              <a:t> a </a:t>
            </a:r>
            <a:r>
              <a:rPr lang="it-IT" i="1" dirty="0" err="1" smtClean="0"/>
              <a:t>piece</a:t>
            </a:r>
            <a:r>
              <a:rPr lang="it-IT" i="1" dirty="0" smtClean="0"/>
              <a:t>, in </a:t>
            </a:r>
            <a:r>
              <a:rPr lang="it-IT" i="1" dirty="0" err="1" smtClean="0"/>
              <a:t>which</a:t>
            </a:r>
            <a:r>
              <a:rPr lang="it-IT" i="1" dirty="0" smtClean="0"/>
              <a:t> </a:t>
            </a:r>
            <a:r>
              <a:rPr lang="it-IT" i="1" dirty="0" err="1" smtClean="0"/>
              <a:t>civil</a:t>
            </a:r>
            <a:r>
              <a:rPr lang="it-IT" i="1" dirty="0" smtClean="0"/>
              <a:t> </a:t>
            </a:r>
            <a:r>
              <a:rPr lang="it-IT" i="1" dirty="0" err="1" smtClean="0"/>
              <a:t>disobedience</a:t>
            </a:r>
            <a:r>
              <a:rPr lang="it-IT" i="1" dirty="0" smtClean="0"/>
              <a:t> </a:t>
            </a:r>
            <a:r>
              <a:rPr lang="it-IT" i="1" dirty="0" err="1" smtClean="0"/>
              <a:t>is</a:t>
            </a:r>
            <a:r>
              <a:rPr lang="it-IT" i="1" dirty="0" smtClean="0"/>
              <a:t> </a:t>
            </a:r>
            <a:r>
              <a:rPr lang="it-IT" i="1" dirty="0" err="1" smtClean="0"/>
              <a:t>celebrated</a:t>
            </a:r>
            <a:r>
              <a:rPr lang="it-IT" i="1" dirty="0" smtClean="0"/>
              <a:t>, </a:t>
            </a:r>
            <a:r>
              <a:rPr lang="it-IT" i="1" dirty="0" err="1" smtClean="0"/>
              <a:t>this</a:t>
            </a:r>
            <a:r>
              <a:rPr lang="it-IT" i="1" dirty="0" smtClean="0"/>
              <a:t> </a:t>
            </a:r>
            <a:r>
              <a:rPr lang="it-IT" i="1" dirty="0" err="1" smtClean="0"/>
              <a:t>is</a:t>
            </a:r>
            <a:r>
              <a:rPr lang="it-IT" i="1" dirty="0" smtClean="0"/>
              <a:t> </a:t>
            </a:r>
            <a:r>
              <a:rPr lang="it-IT" i="1" dirty="0" err="1" smtClean="0"/>
              <a:t>precisely</a:t>
            </a:r>
            <a:r>
              <a:rPr lang="it-IT" i="1" dirty="0" smtClean="0"/>
              <a:t>  </a:t>
            </a:r>
            <a:r>
              <a:rPr lang="it-IT" b="1" i="1" dirty="0" smtClean="0"/>
              <a:t>Antigone</a:t>
            </a:r>
            <a:r>
              <a:rPr lang="it-IT" i="1" dirty="0" smtClean="0"/>
              <a:t> “</a:t>
            </a:r>
          </a:p>
          <a:p>
            <a:pPr algn="just"/>
            <a:r>
              <a:rPr lang="en-US" dirty="0" smtClean="0"/>
              <a:t/>
            </a:r>
            <a:br>
              <a:rPr lang="en-US" dirty="0" smtClean="0"/>
            </a:br>
            <a:r>
              <a:rPr lang="en-US" dirty="0" smtClean="0"/>
              <a:t>I believe that </a:t>
            </a:r>
            <a:r>
              <a:rPr lang="en-US" dirty="0" err="1" smtClean="0"/>
              <a:t>Antigone</a:t>
            </a:r>
            <a:r>
              <a:rPr lang="en-US" dirty="0" smtClean="0"/>
              <a:t> is within all of us when we refuse to do things in which we don’t believe, when we say no, even when the law threatens to punish us.</a:t>
            </a:r>
          </a:p>
          <a:p>
            <a:pPr algn="just"/>
            <a:r>
              <a:rPr lang="en-US" dirty="0" smtClean="0"/>
              <a:t> </a:t>
            </a:r>
          </a:p>
          <a:p>
            <a:pPr algn="just"/>
            <a:r>
              <a:rPr lang="en-US" dirty="0" smtClean="0"/>
              <a:t>We are all </a:t>
            </a:r>
            <a:r>
              <a:rPr lang="en-US" dirty="0" err="1" smtClean="0"/>
              <a:t>Antigone</a:t>
            </a:r>
            <a:r>
              <a:rPr lang="en-US" dirty="0" smtClean="0"/>
              <a:t>: someone makes only small steps, other bigger towards the most radical change</a:t>
            </a:r>
            <a:endParaRPr lang="it-IT" i="1" dirty="0" smtClean="0"/>
          </a:p>
          <a:p>
            <a:pPr algn="just"/>
            <a:r>
              <a:rPr lang="it-IT" i="1" dirty="0" smtClean="0">
                <a:hlinkClick r:id="rId2"/>
              </a:rPr>
              <a:t>VIDEO</a:t>
            </a:r>
            <a:endParaRPr lang="it-IT" i="1" dirty="0" smtClean="0"/>
          </a:p>
          <a:p>
            <a:pPr algn="just"/>
            <a:r>
              <a:rPr lang="it-IT" i="1" dirty="0" smtClean="0"/>
              <a:t> </a:t>
            </a:r>
          </a:p>
          <a:p>
            <a:endParaRPr lang="it-IT" dirty="0"/>
          </a:p>
        </p:txBody>
      </p:sp>
      <p:pic>
        <p:nvPicPr>
          <p:cNvPr id="5" name="Immagine 4" descr="download.jpg"/>
          <p:cNvPicPr>
            <a:picLocks noChangeAspect="1"/>
          </p:cNvPicPr>
          <p:nvPr/>
        </p:nvPicPr>
        <p:blipFill>
          <a:blip r:embed="rId3"/>
          <a:stretch>
            <a:fillRect/>
          </a:stretch>
        </p:blipFill>
        <p:spPr>
          <a:xfrm>
            <a:off x="2786050" y="3745150"/>
            <a:ext cx="4286280" cy="31128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The </a:t>
            </a:r>
            <a:r>
              <a:rPr lang="it-IT" dirty="0" err="1" smtClean="0"/>
              <a:t>actors</a:t>
            </a:r>
            <a:r>
              <a:rPr lang="it-IT" dirty="0" smtClean="0"/>
              <a:t> FEARS FOR THE PUBLIC</a:t>
            </a:r>
            <a:endParaRPr lang="it-IT" dirty="0"/>
          </a:p>
        </p:txBody>
      </p:sp>
      <p:pic>
        <p:nvPicPr>
          <p:cNvPr id="3" name="Immagine 2" descr="image008.jpg"/>
          <p:cNvPicPr>
            <a:picLocks noChangeAspect="1"/>
          </p:cNvPicPr>
          <p:nvPr/>
        </p:nvPicPr>
        <p:blipFill>
          <a:blip r:embed="rId2"/>
          <a:stretch>
            <a:fillRect/>
          </a:stretch>
        </p:blipFill>
        <p:spPr>
          <a:xfrm>
            <a:off x="2357422" y="1432752"/>
            <a:ext cx="5286412" cy="542524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2591</TotalTime>
  <Words>628</Words>
  <Application>Microsoft Office PowerPoint</Application>
  <PresentationFormat>Presentazione su schermo (4:3)</PresentationFormat>
  <Paragraphs>67</Paragraphs>
  <Slides>27</Slides>
  <Notes>1</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Trek</vt:lpstr>
      <vt:lpstr>THE PLOT IS THE REVOLUTION THE LIVING THEATRE </vt:lpstr>
      <vt:lpstr>IN memory of Judith Malina </vt:lpstr>
      <vt:lpstr>From Living to MOTUS</vt:lpstr>
      <vt:lpstr>Diapositiva 4</vt:lpstr>
      <vt:lpstr>Diapositiva 5</vt:lpstr>
      <vt:lpstr>Diapositiva 6</vt:lpstr>
      <vt:lpstr>Diapositiva 7</vt:lpstr>
      <vt:lpstr>Diapositiva 8</vt:lpstr>
      <vt:lpstr>The actors FEARS FOR THE PUBLIC</vt:lpstr>
      <vt:lpstr>Diapositiva 10</vt:lpstr>
      <vt:lpstr>Diapositiva 11</vt:lpstr>
      <vt:lpstr>The king, the soldiers, the people</vt:lpstr>
      <vt:lpstr>Diapositiva 13</vt:lpstr>
      <vt:lpstr>Diapositiva 14</vt:lpstr>
      <vt:lpstr>Diapositiva 15</vt:lpstr>
      <vt:lpstr>Diapositiva 16</vt:lpstr>
      <vt:lpstr>processo di Vittimizzazione Identificazione del capro espiatorio- Persecuzione- Morte  santificazione Processione</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utentepc</dc:creator>
  <cp:lastModifiedBy>utentepc</cp:lastModifiedBy>
  <cp:revision>155</cp:revision>
  <dcterms:created xsi:type="dcterms:W3CDTF">2016-10-20T21:45:13Z</dcterms:created>
  <dcterms:modified xsi:type="dcterms:W3CDTF">2018-05-16T08:22:52Z</dcterms:modified>
</cp:coreProperties>
</file>