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ourceSansPro-italic.fntdata"/><Relationship Id="rId10" Type="http://schemas.openxmlformats.org/officeDocument/2006/relationships/slide" Target="slides/slide5.xml"/><Relationship Id="rId32" Type="http://schemas.openxmlformats.org/officeDocument/2006/relationships/font" Target="fonts/SourceSansPr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SourceSans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showMasterSp="0" type="title">
  <p:cSld name="TITLE">
    <p:spTree>
      <p:nvGrpSpPr>
        <p:cNvPr id="18" name="Shape 18"/>
        <p:cNvGrpSpPr/>
        <p:nvPr/>
      </p:nvGrpSpPr>
      <p:grpSpPr>
        <a:xfrm>
          <a:off x="0" y="0"/>
          <a:ext cx="0" cy="0"/>
          <a:chOff x="0" y="0"/>
          <a:chExt cx="0" cy="0"/>
        </a:xfrm>
      </p:grpSpPr>
      <p:cxnSp>
        <p:nvCxnSpPr>
          <p:cNvPr id="19" name="Google Shape;19;p2"/>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20" name="Google Shape;20;p2"/>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22" name="Google Shape;22;p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2" name="Google Shape;82;p1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showMasterSp="0"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8" name="Google Shape;88;p1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showMasterSp="0" type="picTx">
  <p:cSld name="PICTURE_WITH_CAPTION_TEXT">
    <p:spTree>
      <p:nvGrpSpPr>
        <p:cNvPr id="25" name="Shape 25"/>
        <p:cNvGrpSpPr/>
        <p:nvPr/>
      </p:nvGrpSpPr>
      <p:grpSpPr>
        <a:xfrm>
          <a:off x="0" y="0"/>
          <a:ext cx="0" cy="0"/>
          <a:chOff x="0" y="0"/>
          <a:chExt cx="0" cy="0"/>
        </a:xfrm>
      </p:grpSpPr>
      <p:sp>
        <p:nvSpPr>
          <p:cNvPr id="26" name="Google Shape;26;p3"/>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fadeDir="5400000" kx="0" rotWithShape="0" algn="bl" stA="49000" stPos="0" sy="-90000" ky="0"/>
          </a:effectLst>
        </p:spPr>
        <p:txBody>
          <a:bodyPr anchorCtr="0" anchor="t" bIns="45700" lIns="91425" spcFirstLastPara="1" rIns="91425" wrap="square" tIns="45700"/>
          <a:lstStyle>
            <a:lvl1pPr lvl="0" marR="0" rtl="0" algn="l">
              <a:spcBef>
                <a:spcPts val="640"/>
              </a:spcBef>
              <a:spcAft>
                <a:spcPts val="0"/>
              </a:spcAft>
              <a:buClr>
                <a:schemeClr val="accent1"/>
              </a:buClr>
              <a:buSzPts val="2240"/>
              <a:buFont typeface="Noto Sans Symbols"/>
              <a:buNone/>
              <a:defRPr b="0" i="0" sz="3200" u="none" cap="none" strike="noStrike">
                <a:solidFill>
                  <a:schemeClr val="dk2"/>
                </a:solidFill>
                <a:latin typeface="Source Sans Pro"/>
                <a:ea typeface="Source Sans Pro"/>
                <a:cs typeface="Source Sans Pro"/>
                <a:sym typeface="Source Sans Pro"/>
              </a:defRPr>
            </a:lvl1pPr>
            <a:lvl2pPr lvl="1"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lvl="2"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lvl="3"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lvl="4"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lvl="5"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lvl="6"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lvl="7"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lvl="8"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27" name="Google Shape;27;p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30" name="Google Shape;30;p3"/>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2000"/>
              <a:buFont typeface="Source Sans Pro"/>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32" name="Shape 32"/>
        <p:cNvGrpSpPr/>
        <p:nvPr/>
      </p:nvGrpSpPr>
      <p:grpSpPr>
        <a:xfrm>
          <a:off x="0" y="0"/>
          <a:ext cx="0" cy="0"/>
          <a:chOff x="0" y="0"/>
          <a:chExt cx="0" cy="0"/>
        </a:xfrm>
      </p:grpSpPr>
      <p:sp>
        <p:nvSpPr>
          <p:cNvPr id="33" name="Google Shape;33;p4"/>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showMasterSp="0" type="blank">
  <p:cSld name="BLANK">
    <p:spTree>
      <p:nvGrpSpPr>
        <p:cNvPr id="37" name="Shape 37"/>
        <p:cNvGrpSpPr/>
        <p:nvPr/>
      </p:nvGrpSpPr>
      <p:grpSpPr>
        <a:xfrm>
          <a:off x="0" y="0"/>
          <a:ext cx="0" cy="0"/>
          <a:chOff x="0" y="0"/>
          <a:chExt cx="0" cy="0"/>
        </a:xfrm>
      </p:grpSpPr>
      <p:sp>
        <p:nvSpPr>
          <p:cNvPr id="38" name="Google Shape;38;p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showMasterSp="0" type="objTx">
  <p:cSld name="OBJECT_WITH_CAPTION_TEXT">
    <p:spTree>
      <p:nvGrpSpPr>
        <p:cNvPr id="41" name="Shape 41"/>
        <p:cNvGrpSpPr/>
        <p:nvPr/>
      </p:nvGrpSpPr>
      <p:grpSpPr>
        <a:xfrm>
          <a:off x="0" y="0"/>
          <a:ext cx="0" cy="0"/>
          <a:chOff x="0" y="0"/>
          <a:chExt cx="0" cy="0"/>
        </a:xfrm>
      </p:grpSpPr>
      <p:cxnSp>
        <p:nvCxnSpPr>
          <p:cNvPr id="42" name="Google Shape;42;p6"/>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43" name="Google Shape;43;p6"/>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2000"/>
              <a:buFont typeface="Source Sans Pro"/>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5" name="Google Shape;45;p6"/>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6" name="Google Shape;46;p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49" name="Shape 49"/>
        <p:cNvGrpSpPr/>
        <p:nvPr/>
      </p:nvGrpSpPr>
      <p:grpSpPr>
        <a:xfrm>
          <a:off x="0" y="0"/>
          <a:ext cx="0" cy="0"/>
          <a:chOff x="0" y="0"/>
          <a:chExt cx="0" cy="0"/>
        </a:xfrm>
      </p:grpSpPr>
      <p:sp>
        <p:nvSpPr>
          <p:cNvPr id="50" name="Google Shape;50;p7"/>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2" name="Google Shape;52;p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showMasterSp="0" type="secHead">
  <p:cSld name="SECTION_HEADER">
    <p:bg>
      <p:bgPr>
        <a:blipFill>
          <a:blip r:embed="rId2">
            <a:alphaModFix/>
          </a:blip>
          <a:stretch>
            <a:fillRect/>
          </a:stretch>
        </a:blipFill>
      </p:bgPr>
    </p:bg>
    <p:spTree>
      <p:nvGrpSpPr>
        <p:cNvPr id="55" name="Shape 55"/>
        <p:cNvGrpSpPr/>
        <p:nvPr/>
      </p:nvGrpSpPr>
      <p:grpSpPr>
        <a:xfrm>
          <a:off x="0" y="0"/>
          <a:ext cx="0" cy="0"/>
          <a:chOff x="0" y="0"/>
          <a:chExt cx="0" cy="0"/>
        </a:xfrm>
      </p:grpSpPr>
      <p:cxnSp>
        <p:nvCxnSpPr>
          <p:cNvPr id="56" name="Google Shape;56;p8"/>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57" name="Google Shape;57;p8"/>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lstStyle>
            <a:lvl1pPr indent="-228600" lvl="0" marL="457200" algn="r">
              <a:spcBef>
                <a:spcPts val="400"/>
              </a:spcBef>
              <a:spcAft>
                <a:spcPts val="0"/>
              </a:spcAft>
              <a:buSzPts val="1400"/>
              <a:buNone/>
              <a:defRPr sz="2000">
                <a:solidFill>
                  <a:srgbClr val="DCD0B0"/>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8" name="Google Shape;58;p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61" name="Google Shape;61;p8"/>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lstStyle>
            <a:lvl1pPr lvl="0" algn="r">
              <a:spcBef>
                <a:spcPts val="0"/>
              </a:spcBef>
              <a:spcAft>
                <a:spcPts val="0"/>
              </a:spcAft>
              <a:buClr>
                <a:schemeClr val="lt2"/>
              </a:buClr>
              <a:buSzPts val="36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62" name="Shape 62"/>
        <p:cNvGrpSpPr/>
        <p:nvPr/>
      </p:nvGrpSpPr>
      <p:grpSpPr>
        <a:xfrm>
          <a:off x="0" y="0"/>
          <a:ext cx="0" cy="0"/>
          <a:chOff x="0" y="0"/>
          <a:chExt cx="0" cy="0"/>
        </a:xfrm>
      </p:grpSpPr>
      <p:sp>
        <p:nvSpPr>
          <p:cNvPr id="63" name="Google Shape;63;p9"/>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5" name="Google Shape;65;p9"/>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6" name="Google Shape;66;p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showMasterSp="0" type="twoTxTwoObj">
  <p:cSld name="TWO_OBJECTS_WITH_TEXT">
    <p:spTree>
      <p:nvGrpSpPr>
        <p:cNvPr id="69" name="Shape 69"/>
        <p:cNvGrpSpPr/>
        <p:nvPr/>
      </p:nvGrpSpPr>
      <p:grpSpPr>
        <a:xfrm>
          <a:off x="0" y="0"/>
          <a:ext cx="0" cy="0"/>
          <a:chOff x="0" y="0"/>
          <a:chExt cx="0" cy="0"/>
        </a:xfrm>
      </p:grpSpPr>
      <p:sp>
        <p:nvSpPr>
          <p:cNvPr id="70" name="Google Shape;70;p10"/>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36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lstStyle>
            <a:lvl1pPr indent="-228600" lvl="0" marL="457200" algn="l">
              <a:spcBef>
                <a:spcPts val="360"/>
              </a:spcBef>
              <a:spcAft>
                <a:spcPts val="0"/>
              </a:spcAft>
              <a:buSzPts val="1260"/>
              <a:buNone/>
              <a:defRPr b="0" sz="1800" cap="none">
                <a:solidFill>
                  <a:srgbClr val="AF7621"/>
                </a:solidFill>
                <a:latin typeface="Source Sans Pro"/>
                <a:ea typeface="Source Sans Pro"/>
                <a:cs typeface="Source Sans Pro"/>
                <a:sym typeface="Source Sans Pro"/>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2" name="Google Shape;72;p10"/>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lstStyle>
            <a:lvl1pPr indent="-228600" lvl="0" marL="457200" algn="l">
              <a:spcBef>
                <a:spcPts val="360"/>
              </a:spcBef>
              <a:spcAft>
                <a:spcPts val="0"/>
              </a:spcAft>
              <a:buSzPts val="1260"/>
              <a:buNone/>
              <a:defRPr b="0" sz="1800" cap="none">
                <a:solidFill>
                  <a:srgbClr val="AF7621"/>
                </a:solidFill>
                <a:latin typeface="Source Sans Pro"/>
                <a:ea typeface="Source Sans Pro"/>
                <a:cs typeface="Source Sans Pro"/>
                <a:sym typeface="Source Sans Pro"/>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3" name="Google Shape;73;p10"/>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4" name="Google Shape;74;p10"/>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5" name="Google Shape;75;p1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cxnSp>
        <p:nvCxnSpPr>
          <p:cNvPr id="78" name="Google Shape;78;p10"/>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12" name="Google Shape;12;p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3" name="Google Shape;13;p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4" name="Google Shape;14;p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it-IT"/>
              <a:t>‹#›</a:t>
            </a:fld>
            <a:endParaRPr/>
          </a:p>
        </p:txBody>
      </p:sp>
      <p:sp>
        <p:nvSpPr>
          <p:cNvPr id="15" name="Google Shape;15;p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hyperlink" Target="https://www.youtube.com/watch?v=iIa1iP8DYtw&amp;t=40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hyperlink" Target="https://www.youtube.com/watch?v=iIa1iP8DYtw&amp;t=40s" TargetMode="External"/><Relationship Id="rId5"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qYVvf50CUig" TargetMode="Externa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hyperlink" Target="https://www.youtube.com/watch?v=KVeuNhmaTE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v91pfmkvK4Q"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3"/>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2"/>
              </a:buClr>
              <a:buSzPts val="3600"/>
              <a:buFont typeface="Source Sans Pro"/>
              <a:buNone/>
            </a:pPr>
            <a:r>
              <a:rPr lang="it-IT"/>
              <a:t>THE PLOT IS THE REVOLUTION</a:t>
            </a:r>
            <a:br>
              <a:rPr lang="it-IT"/>
            </a:br>
            <a:r>
              <a:rPr lang="it-IT"/>
              <a:t>THE LIVING THEATRE </a:t>
            </a:r>
            <a:endParaRPr/>
          </a:p>
        </p:txBody>
      </p:sp>
      <p:pic>
        <p:nvPicPr>
          <p:cNvPr descr="images (5).jpg" id="96" name="Google Shape;96;p13"/>
          <p:cNvPicPr preferRelativeResize="0"/>
          <p:nvPr/>
        </p:nvPicPr>
        <p:blipFill rotWithShape="1">
          <a:blip r:embed="rId3">
            <a:alphaModFix/>
          </a:blip>
          <a:srcRect b="0" l="0" r="0" t="0"/>
          <a:stretch/>
        </p:blipFill>
        <p:spPr>
          <a:xfrm>
            <a:off x="1071538" y="214290"/>
            <a:ext cx="6779233" cy="4569153"/>
          </a:xfrm>
          <a:prstGeom prst="rect">
            <a:avLst/>
          </a:prstGeom>
          <a:noFill/>
          <a:ln>
            <a:noFill/>
          </a:ln>
        </p:spPr>
      </p:pic>
      <p:sp>
        <p:nvSpPr>
          <p:cNvPr id="97" name="Google Shape;97;p13"/>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68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Source Sans Pro"/>
              <a:buNone/>
            </a:pPr>
            <a:r>
              <a:rPr lang="it-IT"/>
              <a:t>THE KING, THE SOLDIERS, THE PEOPLE</a:t>
            </a:r>
            <a:endParaRPr/>
          </a:p>
        </p:txBody>
      </p:sp>
      <p:pic>
        <p:nvPicPr>
          <p:cNvPr descr="Antigone_0.jpg" id="157" name="Google Shape;157;p22"/>
          <p:cNvPicPr preferRelativeResize="0"/>
          <p:nvPr/>
        </p:nvPicPr>
        <p:blipFill rotWithShape="1">
          <a:blip r:embed="rId3">
            <a:alphaModFix/>
          </a:blip>
          <a:srcRect b="0" l="0" r="0" t="0"/>
          <a:stretch/>
        </p:blipFill>
        <p:spPr>
          <a:xfrm>
            <a:off x="857224" y="1643050"/>
            <a:ext cx="7721918" cy="43148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descr="10851_ca_object_representations_media_1582_small (1).jpg" id="162" name="Google Shape;162;p23"/>
          <p:cNvPicPr preferRelativeResize="0"/>
          <p:nvPr/>
        </p:nvPicPr>
        <p:blipFill rotWithShape="1">
          <a:blip r:embed="rId3">
            <a:alphaModFix/>
          </a:blip>
          <a:srcRect b="0" l="0" r="0" t="0"/>
          <a:stretch/>
        </p:blipFill>
        <p:spPr>
          <a:xfrm>
            <a:off x="1785917" y="1500174"/>
            <a:ext cx="6357179" cy="4714908"/>
          </a:xfrm>
          <a:prstGeom prst="rect">
            <a:avLst/>
          </a:prstGeom>
          <a:noFill/>
          <a:ln>
            <a:noFill/>
          </a:ln>
        </p:spPr>
      </p:pic>
      <p:sp>
        <p:nvSpPr>
          <p:cNvPr id="163" name="Google Shape;163;p23"/>
          <p:cNvSpPr txBox="1"/>
          <p:nvPr/>
        </p:nvSpPr>
        <p:spPr>
          <a:xfrm>
            <a:off x="357158" y="0"/>
            <a:ext cx="7358114"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it-IT" sz="2800">
                <a:solidFill>
                  <a:schemeClr val="dk1"/>
                </a:solidFill>
                <a:latin typeface="Source Sans Pro"/>
                <a:ea typeface="Source Sans Pro"/>
                <a:cs typeface="Source Sans Pro"/>
                <a:sym typeface="Source Sans Pro"/>
              </a:rPr>
              <a:t>Frankenstein, 1965  Venezia</a:t>
            </a:r>
            <a:endParaRPr/>
          </a:p>
          <a:p>
            <a:pPr indent="0" lvl="0" marL="0" marR="0" rtl="0" algn="ctr">
              <a:spcBef>
                <a:spcPts val="0"/>
              </a:spcBef>
              <a:spcAft>
                <a:spcPts val="0"/>
              </a:spcAft>
              <a:buNone/>
            </a:pPr>
            <a:r>
              <a:rPr b="1" lang="it-IT" sz="2800">
                <a:solidFill>
                  <a:schemeClr val="dk1"/>
                </a:solidFill>
                <a:latin typeface="Source Sans Pro"/>
                <a:ea typeface="Source Sans Pro"/>
                <a:cs typeface="Source Sans Pro"/>
                <a:sym typeface="Source Sans Pro"/>
              </a:rPr>
              <a:t> Teatro La Perla</a:t>
            </a:r>
            <a:endParaRPr/>
          </a:p>
          <a:p>
            <a:pPr indent="0" lvl="0" marL="0" marR="0" rtl="0" algn="ctr">
              <a:spcBef>
                <a:spcPts val="0"/>
              </a:spcBef>
              <a:spcAft>
                <a:spcPts val="0"/>
              </a:spcAft>
              <a:buNone/>
            </a:pPr>
            <a:r>
              <a:rPr b="1" lang="it-IT" sz="2800">
                <a:solidFill>
                  <a:schemeClr val="dk1"/>
                </a:solidFill>
                <a:latin typeface="Source Sans Pro"/>
                <a:ea typeface="Source Sans Pro"/>
                <a:cs typeface="Source Sans Pro"/>
                <a:sym typeface="Source Sans Pro"/>
              </a:rPr>
              <a:t>Spettacolo in 3 atti.</a:t>
            </a:r>
            <a:endParaRPr b="1" sz="2800">
              <a:solidFill>
                <a:schemeClr val="dk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nvSpPr>
        <p:spPr>
          <a:xfrm>
            <a:off x="428596" y="428604"/>
            <a:ext cx="821537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400">
                <a:solidFill>
                  <a:schemeClr val="dk1"/>
                </a:solidFill>
                <a:latin typeface="Source Sans Pro"/>
                <a:ea typeface="Source Sans Pro"/>
                <a:cs typeface="Source Sans Pro"/>
                <a:sym typeface="Source Sans Pro"/>
              </a:rPr>
              <a:t>Atto 1 </a:t>
            </a:r>
            <a:endParaRPr b="1" sz="24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it-IT" sz="2400">
                <a:solidFill>
                  <a:schemeClr val="dk1"/>
                </a:solidFill>
                <a:latin typeface="Source Sans Pro"/>
                <a:ea typeface="Source Sans Pro"/>
                <a:cs typeface="Source Sans Pro"/>
                <a:sym typeface="Source Sans Pro"/>
              </a:rPr>
              <a:t>Una meditazione il cui scopo è portare alla levitazione</a:t>
            </a:r>
            <a:endParaRPr/>
          </a:p>
          <a:p>
            <a:pPr indent="0" lvl="0" marL="0" marR="0" rtl="0" algn="l">
              <a:spcBef>
                <a:spcPts val="0"/>
              </a:spcBef>
              <a:spcAft>
                <a:spcPts val="0"/>
              </a:spcAft>
              <a:buNone/>
            </a:pPr>
            <a:r>
              <a:t/>
            </a:r>
            <a:endParaRPr b="1" sz="24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Gli interpreti stanno meditando immobili per 30 minuti. </a:t>
            </a:r>
            <a:endParaRPr/>
          </a:p>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Cominciano un  respiro guaritore Yoga per 4 volte-</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descr="2018-05-13 11-20 pagina 3.jpg" id="169" name="Google Shape;169;p24"/>
          <p:cNvPicPr preferRelativeResize="0"/>
          <p:nvPr/>
        </p:nvPicPr>
        <p:blipFill rotWithShape="1">
          <a:blip r:embed="rId3">
            <a:alphaModFix/>
          </a:blip>
          <a:srcRect b="0" l="0" r="0" t="0"/>
          <a:stretch/>
        </p:blipFill>
        <p:spPr>
          <a:xfrm>
            <a:off x="1643042" y="2357430"/>
            <a:ext cx="6215106" cy="42803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nvSpPr>
        <p:spPr>
          <a:xfrm>
            <a:off x="571472" y="0"/>
            <a:ext cx="7715304" cy="71404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400">
                <a:solidFill>
                  <a:schemeClr val="dk1"/>
                </a:solidFill>
                <a:latin typeface="Source Sans Pro"/>
                <a:ea typeface="Source Sans Pro"/>
                <a:cs typeface="Source Sans Pro"/>
                <a:sym typeface="Source Sans Pro"/>
              </a:rPr>
              <a:t>Sul significato della meditazione</a:t>
            </a:r>
            <a:r>
              <a:rPr lang="it-IT" sz="1800">
                <a:solidFill>
                  <a:schemeClr val="dk1"/>
                </a:solidFill>
                <a:latin typeface="Source Sans Pro"/>
                <a:ea typeface="Source Sans Pro"/>
                <a:cs typeface="Source Sans Pro"/>
                <a:sym typeface="Source Sans Pro"/>
              </a:rPr>
              <a:t>:</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La Meditazione è l’azione fondamentale.</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E’l’atto rivoluzionario di aspirazione a quanto sembra impossibile.</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Noi esseri umani desideriamo la realizzazione di ciò che non sappiamo ancora come realizzare.</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Vogliamo volare. Vogliamo levitare. Vogliamo sfidare la legge fondamentale della gravità.</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L’intento è positivo. Vogliamo creare nuove possibilità. Vogliamo liberarci del nostro stato che ci vincola alle cose terrene. La comunità concentra le sue energie allo scopo di far avvenire il miracolo. Raccoglie tutte le risorse e le incentra su di uno, Chi? Quello che dovrà essere il Soggetto.</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Gli interpreti eseguono il rituale del respiro guaritore che come ci insegnano i Maestri è fondamento della levitazione. Gli interpreti condividono con il pubblico questo genuino momento di sospensione.</a:t>
            </a:r>
            <a:endParaRPr/>
          </a:p>
          <a:p>
            <a:pPr indent="0" lvl="0" marL="0" marR="0" rtl="0" algn="l">
              <a:spcBef>
                <a:spcPts val="0"/>
              </a:spcBef>
              <a:spcAft>
                <a:spcPts val="0"/>
              </a:spcAft>
              <a:buNone/>
            </a:pPr>
            <a:r>
              <a:rPr lang="it-IT" sz="2000" u="sng">
                <a:solidFill>
                  <a:schemeClr val="dk1"/>
                </a:solidFill>
                <a:latin typeface="Source Sans Pro"/>
                <a:ea typeface="Source Sans Pro"/>
                <a:cs typeface="Source Sans Pro"/>
                <a:sym typeface="Source Sans Pro"/>
              </a:rPr>
              <a:t>Se ha successo il Dramma è consumato</a:t>
            </a:r>
            <a:r>
              <a:rPr lang="it-IT" sz="2000">
                <a:solidFill>
                  <a:schemeClr val="dk1"/>
                </a:solidFill>
                <a:latin typeface="Source Sans Pro"/>
                <a:ea typeface="Source Sans Pro"/>
                <a:cs typeface="Source Sans Pro"/>
                <a:sym typeface="Source Sans Pro"/>
              </a:rPr>
              <a:t>.</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E’ stato stabilito con anticipo che se il soggetto dovesse levitare la rappresentazione sarebbe considerata riuscita e conclusa.</a:t>
            </a:r>
            <a:endParaRPr/>
          </a:p>
          <a:p>
            <a:pPr indent="0" lvl="0" marL="0" marR="0" rtl="0" algn="l">
              <a:spcBef>
                <a:spcPts val="0"/>
              </a:spcBef>
              <a:spcAft>
                <a:spcPts val="0"/>
              </a:spcAft>
              <a:buNone/>
            </a:pPr>
            <a:r>
              <a:rPr lang="it-IT" sz="2000">
                <a:solidFill>
                  <a:schemeClr val="dk1"/>
                </a:solidFill>
                <a:latin typeface="Source Sans Pro"/>
                <a:ea typeface="Source Sans Pro"/>
                <a:cs typeface="Source Sans Pro"/>
                <a:sym typeface="Source Sans Pro"/>
              </a:rPr>
              <a:t>Gli interpreti si unirebbero al pubblico per celebrare il successo e procedere all’applicazione pratica del nuovo principio.</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6"/>
          <p:cNvSpPr txBox="1"/>
          <p:nvPr/>
        </p:nvSpPr>
        <p:spPr>
          <a:xfrm>
            <a:off x="857224" y="500042"/>
            <a:ext cx="750099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400">
                <a:solidFill>
                  <a:schemeClr val="dk1"/>
                </a:solidFill>
                <a:latin typeface="Source Sans Pro"/>
                <a:ea typeface="Source Sans Pro"/>
                <a:cs typeface="Source Sans Pro"/>
                <a:sym typeface="Source Sans Pro"/>
              </a:rPr>
              <a:t>Se il rituale fallisce avviene una vittimizzazione</a:t>
            </a:r>
            <a:endParaRPr b="1" sz="2400">
              <a:solidFill>
                <a:schemeClr val="dk1"/>
              </a:solidFill>
              <a:latin typeface="Source Sans Pro"/>
              <a:ea typeface="Source Sans Pro"/>
              <a:cs typeface="Source Sans Pro"/>
              <a:sym typeface="Source Sans Pro"/>
            </a:endParaRPr>
          </a:p>
        </p:txBody>
      </p:sp>
      <p:sp>
        <p:nvSpPr>
          <p:cNvPr id="180" name="Google Shape;180;p26"/>
          <p:cNvSpPr txBox="1"/>
          <p:nvPr/>
        </p:nvSpPr>
        <p:spPr>
          <a:xfrm>
            <a:off x="785786" y="1428736"/>
            <a:ext cx="692948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Interpreti e pubblico condividono un senso di frustrazione, si sentono privati del miracolo. </a:t>
            </a:r>
            <a:endParaRPr/>
          </a:p>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Bisogna identificare un colpevole a cui attribuire la responsabilità del fallimento. (video da 41’ a 45)</a:t>
            </a:r>
            <a:endParaRPr sz="1800">
              <a:solidFill>
                <a:schemeClr val="dk1"/>
              </a:solidFill>
              <a:latin typeface="Source Sans Pro"/>
              <a:ea typeface="Source Sans Pro"/>
              <a:cs typeface="Source Sans Pro"/>
              <a:sym typeface="Source Sans Pro"/>
            </a:endParaRPr>
          </a:p>
        </p:txBody>
      </p:sp>
      <p:pic>
        <p:nvPicPr>
          <p:cNvPr descr="2018-05-13 11-24.jpg" id="181" name="Google Shape;181;p26"/>
          <p:cNvPicPr preferRelativeResize="0"/>
          <p:nvPr/>
        </p:nvPicPr>
        <p:blipFill rotWithShape="1">
          <a:blip r:embed="rId3">
            <a:alphaModFix/>
          </a:blip>
          <a:srcRect b="0" l="0" r="0" t="0"/>
          <a:stretch/>
        </p:blipFill>
        <p:spPr>
          <a:xfrm>
            <a:off x="1500166" y="2789004"/>
            <a:ext cx="5572164" cy="3830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7"/>
          <p:cNvSpPr txBox="1"/>
          <p:nvPr>
            <p:ph idx="4294967295" type="title"/>
          </p:nvPr>
        </p:nvSpPr>
        <p:spPr>
          <a:xfrm>
            <a:off x="500034" y="0"/>
            <a:ext cx="6900882" cy="31432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Source Sans Pro"/>
              <a:buNone/>
            </a:pPr>
            <a:r>
              <a:rPr b="1" lang="it-IT"/>
              <a:t>PROCESSO DI VITTIMIZZAZIONE</a:t>
            </a:r>
            <a:br>
              <a:rPr lang="it-IT"/>
            </a:br>
            <a:r>
              <a:rPr lang="it-IT" sz="2800"/>
              <a:t>IDENTIFICAZIONE DEL CAPRO ESPIATORIO-</a:t>
            </a:r>
            <a:br>
              <a:rPr lang="it-IT" sz="2800"/>
            </a:br>
            <a:r>
              <a:rPr lang="it-IT" sz="2800"/>
              <a:t>PERSECUZIONE-</a:t>
            </a:r>
            <a:br>
              <a:rPr lang="it-IT" sz="2800"/>
            </a:br>
            <a:r>
              <a:rPr lang="it-IT" sz="2800"/>
              <a:t>MORTE </a:t>
            </a:r>
            <a:br>
              <a:rPr lang="it-IT" sz="2800"/>
            </a:br>
            <a:r>
              <a:rPr lang="it-IT" sz="2800"/>
              <a:t>SANTIFICAZIONE</a:t>
            </a:r>
            <a:br>
              <a:rPr lang="it-IT" sz="2800"/>
            </a:br>
            <a:r>
              <a:rPr lang="it-IT" sz="2800"/>
              <a:t>PROCESSIONE</a:t>
            </a:r>
            <a:endParaRPr sz="2800"/>
          </a:p>
        </p:txBody>
      </p:sp>
      <p:pic>
        <p:nvPicPr>
          <p:cNvPr descr="2018-05-16 01-01.jpg" id="187" name="Google Shape;187;p27"/>
          <p:cNvPicPr preferRelativeResize="0"/>
          <p:nvPr/>
        </p:nvPicPr>
        <p:blipFill rotWithShape="1">
          <a:blip r:embed="rId3">
            <a:alphaModFix/>
          </a:blip>
          <a:srcRect b="7811" l="0" r="0" t="6250"/>
          <a:stretch/>
        </p:blipFill>
        <p:spPr>
          <a:xfrm>
            <a:off x="2786050" y="2857496"/>
            <a:ext cx="6096000" cy="378619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2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8"/>
          <p:cNvSpPr txBox="1"/>
          <p:nvPr/>
        </p:nvSpPr>
        <p:spPr>
          <a:xfrm>
            <a:off x="1857356" y="428604"/>
            <a:ext cx="492922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4400">
                <a:solidFill>
                  <a:schemeClr val="dk1"/>
                </a:solidFill>
                <a:latin typeface="Source Sans Pro"/>
                <a:ea typeface="Source Sans Pro"/>
                <a:cs typeface="Source Sans Pro"/>
                <a:sym typeface="Source Sans Pro"/>
              </a:rPr>
              <a:t>NO!</a:t>
            </a:r>
            <a:endParaRPr b="1" sz="4400">
              <a:solidFill>
                <a:schemeClr val="dk1"/>
              </a:solidFill>
              <a:latin typeface="Source Sans Pro"/>
              <a:ea typeface="Source Sans Pro"/>
              <a:cs typeface="Source Sans Pro"/>
              <a:sym typeface="Source Sans Pro"/>
            </a:endParaRPr>
          </a:p>
        </p:txBody>
      </p:sp>
      <p:pic>
        <p:nvPicPr>
          <p:cNvPr descr="2018-05-16 01-05.jpg" id="193" name="Google Shape;193;p28"/>
          <p:cNvPicPr preferRelativeResize="0"/>
          <p:nvPr/>
        </p:nvPicPr>
        <p:blipFill rotWithShape="1">
          <a:blip r:embed="rId3">
            <a:alphaModFix/>
          </a:blip>
          <a:srcRect b="0" l="0" r="0" t="0"/>
          <a:stretch/>
        </p:blipFill>
        <p:spPr>
          <a:xfrm>
            <a:off x="0" y="2285992"/>
            <a:ext cx="4286259" cy="3214694"/>
          </a:xfrm>
          <a:prstGeom prst="rect">
            <a:avLst/>
          </a:prstGeom>
          <a:noFill/>
          <a:ln>
            <a:noFill/>
          </a:ln>
        </p:spPr>
      </p:pic>
      <p:pic>
        <p:nvPicPr>
          <p:cNvPr descr="2018-05-16 01-03.jpg" id="194" name="Google Shape;194;p28"/>
          <p:cNvPicPr preferRelativeResize="0"/>
          <p:nvPr/>
        </p:nvPicPr>
        <p:blipFill rotWithShape="1">
          <a:blip r:embed="rId4">
            <a:alphaModFix/>
          </a:blip>
          <a:srcRect b="0" l="0" r="0" t="0"/>
          <a:stretch/>
        </p:blipFill>
        <p:spPr>
          <a:xfrm>
            <a:off x="5072066" y="2285992"/>
            <a:ext cx="4071934" cy="3214693"/>
          </a:xfrm>
          <a:prstGeom prst="rect">
            <a:avLst/>
          </a:prstGeom>
          <a:noFill/>
          <a:ln>
            <a:noFill/>
          </a:ln>
        </p:spPr>
      </p:pic>
      <p:sp>
        <p:nvSpPr>
          <p:cNvPr id="195" name="Google Shape;195;p28"/>
          <p:cNvSpPr txBox="1"/>
          <p:nvPr/>
        </p:nvSpPr>
        <p:spPr>
          <a:xfrm>
            <a:off x="785786" y="1285860"/>
            <a:ext cx="785818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Rifiuto</a:t>
            </a:r>
            <a:endParaRPr/>
          </a:p>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Persecuzione</a:t>
            </a:r>
            <a:endParaRPr/>
          </a:p>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Uso degli strumenti di tortura e di messa a morte </a:t>
            </a:r>
            <a:r>
              <a:rPr b="1" lang="it-IT" sz="1800" u="sng">
                <a:solidFill>
                  <a:schemeClr val="hlink"/>
                </a:solidFill>
                <a:latin typeface="Source Sans Pro"/>
                <a:ea typeface="Source Sans Pro"/>
                <a:cs typeface="Source Sans Pro"/>
                <a:sym typeface="Source Sans Pro"/>
                <a:hlinkClick r:id="rId5"/>
              </a:rPr>
              <a:t>(video da 45-a 53)</a:t>
            </a:r>
            <a:endParaRPr b="1" sz="1800">
              <a:solidFill>
                <a:schemeClr val="dk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9"/>
          <p:cNvSpPr txBox="1"/>
          <p:nvPr/>
        </p:nvSpPr>
        <p:spPr>
          <a:xfrm>
            <a:off x="642910" y="642918"/>
            <a:ext cx="792961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2400">
                <a:solidFill>
                  <a:schemeClr val="dk1"/>
                </a:solidFill>
                <a:latin typeface="Source Sans Pro"/>
                <a:ea typeface="Source Sans Pro"/>
                <a:cs typeface="Source Sans Pro"/>
                <a:sym typeface="Source Sans Pro"/>
              </a:rPr>
              <a:t>La nascita della Creatura dai cadaveri di chi si è opposto al Sistema di potere e di morte. </a:t>
            </a:r>
            <a:endParaRPr/>
          </a:p>
          <a:p>
            <a:pPr indent="0" lvl="0" marL="0" marR="0" rtl="0" algn="l">
              <a:spcBef>
                <a:spcPts val="0"/>
              </a:spcBef>
              <a:spcAft>
                <a:spcPts val="0"/>
              </a:spcAft>
              <a:buNone/>
            </a:pPr>
            <a:r>
              <a:rPr lang="it-IT" sz="2400">
                <a:solidFill>
                  <a:schemeClr val="dk1"/>
                </a:solidFill>
                <a:latin typeface="Source Sans Pro"/>
                <a:ea typeface="Source Sans Pro"/>
                <a:cs typeface="Source Sans Pro"/>
                <a:sym typeface="Source Sans Pro"/>
              </a:rPr>
              <a:t>Il Dott. Frankenstein cuce insieme i pezzi dei corpi</a:t>
            </a:r>
            <a:endParaRPr sz="2400">
              <a:solidFill>
                <a:schemeClr val="dk1"/>
              </a:solidFill>
              <a:latin typeface="Source Sans Pro"/>
              <a:ea typeface="Source Sans Pro"/>
              <a:cs typeface="Source Sans Pro"/>
              <a:sym typeface="Source Sans Pro"/>
            </a:endParaRPr>
          </a:p>
        </p:txBody>
      </p:sp>
      <p:pic>
        <p:nvPicPr>
          <p:cNvPr descr="2018-05-16 01-04.jpg" id="201" name="Google Shape;201;p29"/>
          <p:cNvPicPr preferRelativeResize="0"/>
          <p:nvPr/>
        </p:nvPicPr>
        <p:blipFill rotWithShape="1">
          <a:blip r:embed="rId3">
            <a:alphaModFix/>
          </a:blip>
          <a:srcRect b="0" l="0" r="0" t="0"/>
          <a:stretch/>
        </p:blipFill>
        <p:spPr>
          <a:xfrm>
            <a:off x="500034" y="2071656"/>
            <a:ext cx="3357586" cy="4476781"/>
          </a:xfrm>
          <a:prstGeom prst="rect">
            <a:avLst/>
          </a:prstGeom>
          <a:noFill/>
          <a:ln>
            <a:noFill/>
          </a:ln>
        </p:spPr>
      </p:pic>
      <p:pic>
        <p:nvPicPr>
          <p:cNvPr descr="2018-05-16 01-06.jpg" id="202" name="Google Shape;202;p29"/>
          <p:cNvPicPr preferRelativeResize="0"/>
          <p:nvPr/>
        </p:nvPicPr>
        <p:blipFill rotWithShape="1">
          <a:blip r:embed="rId4">
            <a:alphaModFix/>
          </a:blip>
          <a:srcRect b="0" l="0" r="0" t="0"/>
          <a:stretch/>
        </p:blipFill>
        <p:spPr>
          <a:xfrm>
            <a:off x="4214810" y="2500306"/>
            <a:ext cx="4429156" cy="33218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2018-05-16 01-08.jpg" id="207" name="Google Shape;207;p30"/>
          <p:cNvPicPr preferRelativeResize="0"/>
          <p:nvPr/>
        </p:nvPicPr>
        <p:blipFill rotWithShape="1">
          <a:blip r:embed="rId3">
            <a:alphaModFix/>
          </a:blip>
          <a:srcRect b="0" l="0" r="0" t="0"/>
          <a:stretch/>
        </p:blipFill>
        <p:spPr>
          <a:xfrm>
            <a:off x="285720" y="1571612"/>
            <a:ext cx="3464727" cy="4619636"/>
          </a:xfrm>
          <a:prstGeom prst="rect">
            <a:avLst/>
          </a:prstGeom>
          <a:noFill/>
          <a:ln>
            <a:noFill/>
          </a:ln>
        </p:spPr>
      </p:pic>
      <p:sp>
        <p:nvSpPr>
          <p:cNvPr id="208" name="Google Shape;208;p30"/>
          <p:cNvSpPr txBox="1"/>
          <p:nvPr/>
        </p:nvSpPr>
        <p:spPr>
          <a:xfrm>
            <a:off x="214282" y="571480"/>
            <a:ext cx="8429684" cy="8002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I corpi degli attori uniti insieme formano la Creatura </a:t>
            </a:r>
            <a:endParaRPr b="1" sz="2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 </a:t>
            </a:r>
            <a:r>
              <a:rPr b="1" lang="it-IT" sz="1800" u="sng">
                <a:solidFill>
                  <a:schemeClr val="hlink"/>
                </a:solidFill>
                <a:latin typeface="Source Sans Pro"/>
                <a:ea typeface="Source Sans Pro"/>
                <a:cs typeface="Source Sans Pro"/>
                <a:sym typeface="Source Sans Pro"/>
                <a:hlinkClick r:id="rId4"/>
              </a:rPr>
              <a:t>55 a 1’08)</a:t>
            </a:r>
            <a:endParaRPr b="1" sz="1800">
              <a:solidFill>
                <a:schemeClr val="dk1"/>
              </a:solidFill>
              <a:latin typeface="Source Sans Pro"/>
              <a:ea typeface="Source Sans Pro"/>
              <a:cs typeface="Source Sans Pro"/>
              <a:sym typeface="Source Sans Pro"/>
            </a:endParaRPr>
          </a:p>
        </p:txBody>
      </p:sp>
      <p:pic>
        <p:nvPicPr>
          <p:cNvPr descr="frankenstein.jpg" id="209" name="Google Shape;209;p30"/>
          <p:cNvPicPr preferRelativeResize="0"/>
          <p:nvPr/>
        </p:nvPicPr>
        <p:blipFill rotWithShape="1">
          <a:blip r:embed="rId5">
            <a:alphaModFix/>
          </a:blip>
          <a:srcRect b="0" l="0" r="0" t="0"/>
          <a:stretch/>
        </p:blipFill>
        <p:spPr>
          <a:xfrm>
            <a:off x="3857620" y="1643050"/>
            <a:ext cx="5067300" cy="44291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descr="2018-05-13 11-17.jpg" id="214" name="Google Shape;214;p31"/>
          <p:cNvPicPr preferRelativeResize="0"/>
          <p:nvPr/>
        </p:nvPicPr>
        <p:blipFill rotWithShape="1">
          <a:blip r:embed="rId3">
            <a:alphaModFix/>
          </a:blip>
          <a:srcRect b="0" l="0" r="0" t="0"/>
          <a:stretch/>
        </p:blipFill>
        <p:spPr>
          <a:xfrm>
            <a:off x="1524000" y="1142999"/>
            <a:ext cx="6834214" cy="5125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malina1.jpg" id="102" name="Google Shape;102;p14"/>
          <p:cNvPicPr preferRelativeResize="0"/>
          <p:nvPr>
            <p:ph idx="2" type="pic"/>
          </p:nvPr>
        </p:nvPicPr>
        <p:blipFill rotWithShape="1">
          <a:blip r:embed="rId3">
            <a:alphaModFix/>
          </a:blip>
          <a:srcRect b="1586" l="0" r="0" t="1586"/>
          <a:stretch/>
        </p:blipFill>
        <p:spPr>
          <a:xfrm>
            <a:off x="3500430" y="4000504"/>
            <a:ext cx="4357718" cy="2714644"/>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fadeDir="5400000" kx="0" rotWithShape="0" algn="bl" stA="49000" stPos="0" sy="-90000" ky="0"/>
          </a:effectLst>
        </p:spPr>
      </p:pic>
      <p:sp>
        <p:nvSpPr>
          <p:cNvPr id="103" name="Google Shape;103;p14"/>
          <p:cNvSpPr txBox="1"/>
          <p:nvPr>
            <p:ph type="title"/>
          </p:nvPr>
        </p:nvSpPr>
        <p:spPr>
          <a:xfrm>
            <a:off x="3276600" y="285728"/>
            <a:ext cx="5867400" cy="52228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000"/>
              <a:buFont typeface="Source Sans Pro"/>
              <a:buNone/>
            </a:pPr>
            <a:r>
              <a:rPr lang="it-IT"/>
              <a:t>IN MEMORY OF JUDITH MALINA </a:t>
            </a:r>
            <a:endParaRPr/>
          </a:p>
        </p:txBody>
      </p:sp>
      <p:sp>
        <p:nvSpPr>
          <p:cNvPr id="104" name="Google Shape;104;p14"/>
          <p:cNvSpPr txBox="1"/>
          <p:nvPr>
            <p:ph idx="1" type="body"/>
          </p:nvPr>
        </p:nvSpPr>
        <p:spPr>
          <a:xfrm>
            <a:off x="3357554" y="142852"/>
            <a:ext cx="5786446" cy="785818"/>
          </a:xfrm>
          <a:prstGeom prst="rect">
            <a:avLst/>
          </a:prstGeom>
          <a:noFill/>
          <a:ln>
            <a:noFill/>
          </a:ln>
        </p:spPr>
        <p:txBody>
          <a:bodyPr anchorCtr="0" anchor="t" bIns="45700" lIns="109725" spcFirstLastPara="1" rIns="91425" wrap="square" tIns="0">
            <a:noAutofit/>
          </a:bodyPr>
          <a:lstStyle/>
          <a:p>
            <a:pPr indent="0" lvl="0" marL="0" rtl="0" algn="l">
              <a:spcBef>
                <a:spcPts val="0"/>
              </a:spcBef>
              <a:spcAft>
                <a:spcPts val="0"/>
              </a:spcAft>
              <a:buSzPts val="980"/>
              <a:buNone/>
            </a:pPr>
            <a:r>
              <a:t/>
            </a:r>
            <a:endParaRPr/>
          </a:p>
        </p:txBody>
      </p:sp>
      <p:sp>
        <p:nvSpPr>
          <p:cNvPr id="105" name="Google Shape;105;p14"/>
          <p:cNvSpPr txBox="1"/>
          <p:nvPr/>
        </p:nvSpPr>
        <p:spPr>
          <a:xfrm>
            <a:off x="357158" y="1428736"/>
            <a:ext cx="2928958"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it-IT" sz="1800" u="none" cap="none" strike="noStrike">
                <a:solidFill>
                  <a:schemeClr val="dk1"/>
                </a:solidFill>
                <a:latin typeface="Source Sans Pro"/>
                <a:ea typeface="Source Sans Pro"/>
                <a:cs typeface="Source Sans Pro"/>
                <a:sym typeface="Source Sans Pro"/>
              </a:rPr>
              <a:t>While off the isle of Cyprus in a boat,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I saw the head of Aphrodite afloat,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And told her </a:t>
            </a:r>
            <a:r>
              <a:rPr b="1" i="1" lang="it-IT" sz="1800" u="none" cap="none" strike="noStrike">
                <a:solidFill>
                  <a:schemeClr val="dk1"/>
                </a:solidFill>
                <a:latin typeface="Source Sans Pro"/>
                <a:ea typeface="Source Sans Pro"/>
                <a:cs typeface="Source Sans Pro"/>
                <a:sym typeface="Source Sans Pro"/>
              </a:rPr>
              <a:t>I'm an Anarchist and do not vote</a:t>
            </a:r>
            <a:r>
              <a:rPr b="1" i="0" lang="it-IT" sz="1800" u="none" cap="none" strike="noStrike">
                <a:solidFill>
                  <a:schemeClr val="dk1"/>
                </a:solidFill>
                <a:latin typeface="Source Sans Pro"/>
                <a:ea typeface="Source Sans Pro"/>
                <a:cs typeface="Source Sans Pro"/>
                <a:sym typeface="Source Sans Pro"/>
              </a:rPr>
              <a:t>.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She answered, "That's all right".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"Oh stay!" I cried. "There are so many things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we should discuss: the power of unnecessary kings,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The sexual oppression of which Sappho sings..." </a:t>
            </a:r>
            <a:br>
              <a:rPr b="1" i="0" lang="it-IT" sz="1800" u="none" cap="none" strike="noStrike">
                <a:solidFill>
                  <a:schemeClr val="dk1"/>
                </a:solidFill>
                <a:latin typeface="Source Sans Pro"/>
                <a:ea typeface="Source Sans Pro"/>
                <a:cs typeface="Source Sans Pro"/>
                <a:sym typeface="Source Sans Pro"/>
              </a:rPr>
            </a:br>
            <a:r>
              <a:rPr b="1" i="0" lang="it-IT" sz="1800" u="none" cap="none" strike="noStrike">
                <a:solidFill>
                  <a:schemeClr val="dk1"/>
                </a:solidFill>
                <a:latin typeface="Source Sans Pro"/>
                <a:ea typeface="Source Sans Pro"/>
                <a:cs typeface="Source Sans Pro"/>
                <a:sym typeface="Source Sans Pro"/>
              </a:rPr>
              <a:t>But she sank out of sight.</a:t>
            </a:r>
            <a:r>
              <a:rPr b="0" i="0" lang="it-IT" sz="1800" u="none" cap="none" strike="noStrike">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rPr lang="it-IT" sz="1800">
                <a:solidFill>
                  <a:schemeClr val="dk1"/>
                </a:solidFill>
                <a:latin typeface="Source Sans Pro"/>
                <a:ea typeface="Source Sans Pro"/>
                <a:cs typeface="Source Sans Pro"/>
                <a:sym typeface="Source Sans Pro"/>
              </a:rPr>
              <a:t>J.Malina, </a:t>
            </a:r>
            <a:r>
              <a:rPr i="1" lang="it-IT" sz="1800">
                <a:solidFill>
                  <a:schemeClr val="dk1"/>
                </a:solidFill>
                <a:latin typeface="Source Sans Pro"/>
                <a:ea typeface="Source Sans Pro"/>
                <a:cs typeface="Source Sans Pro"/>
                <a:sym typeface="Source Sans Pro"/>
              </a:rPr>
              <a:t>Love and politics</a:t>
            </a:r>
            <a:endParaRPr i="1" sz="1800">
              <a:solidFill>
                <a:schemeClr val="dk1"/>
              </a:solidFill>
              <a:latin typeface="Source Sans Pro"/>
              <a:ea typeface="Source Sans Pro"/>
              <a:cs typeface="Source Sans Pro"/>
              <a:sym typeface="Source Sans Pro"/>
            </a:endParaRPr>
          </a:p>
        </p:txBody>
      </p:sp>
      <p:pic>
        <p:nvPicPr>
          <p:cNvPr descr="Scansione0001.jpg" id="106" name="Google Shape;106;p14"/>
          <p:cNvPicPr preferRelativeResize="0"/>
          <p:nvPr/>
        </p:nvPicPr>
        <p:blipFill rotWithShape="1">
          <a:blip r:embed="rId4">
            <a:alphaModFix/>
          </a:blip>
          <a:srcRect b="0" l="0" r="0" t="32806"/>
          <a:stretch/>
        </p:blipFill>
        <p:spPr>
          <a:xfrm>
            <a:off x="3428992" y="1071546"/>
            <a:ext cx="4357718" cy="27414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descr="topelement (1).jpg" id="219" name="Google Shape;219;p32"/>
          <p:cNvPicPr preferRelativeResize="0"/>
          <p:nvPr/>
        </p:nvPicPr>
        <p:blipFill rotWithShape="1">
          <a:blip r:embed="rId3">
            <a:alphaModFix/>
          </a:blip>
          <a:srcRect b="0" l="0" r="0" t="0"/>
          <a:stretch/>
        </p:blipFill>
        <p:spPr>
          <a:xfrm>
            <a:off x="1357290" y="1714488"/>
            <a:ext cx="6564330" cy="4379639"/>
          </a:xfrm>
          <a:prstGeom prst="rect">
            <a:avLst/>
          </a:prstGeom>
          <a:noFill/>
          <a:ln>
            <a:noFill/>
          </a:ln>
        </p:spPr>
      </p:pic>
      <p:sp>
        <p:nvSpPr>
          <p:cNvPr id="220" name="Google Shape;220;p32"/>
          <p:cNvSpPr txBox="1"/>
          <p:nvPr/>
        </p:nvSpPr>
        <p:spPr>
          <a:xfrm>
            <a:off x="785786" y="500042"/>
            <a:ext cx="7786742"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Nella mente della CREATURA: </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he’s opening his eyes </a:t>
            </a:r>
            <a:endParaRPr b="1" sz="2800">
              <a:solidFill>
                <a:schemeClr val="dk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livingtheatreFrankenstein_1968_001_0.jpg" id="225" name="Google Shape;225;p33"/>
          <p:cNvPicPr preferRelativeResize="0"/>
          <p:nvPr/>
        </p:nvPicPr>
        <p:blipFill rotWithShape="1">
          <a:blip r:embed="rId3">
            <a:alphaModFix/>
          </a:blip>
          <a:srcRect b="0" l="0" r="0" t="0"/>
          <a:stretch/>
        </p:blipFill>
        <p:spPr>
          <a:xfrm>
            <a:off x="2500298" y="428604"/>
            <a:ext cx="4410486" cy="62150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descr="download.jpg" id="230" name="Google Shape;230;p34"/>
          <p:cNvPicPr preferRelativeResize="0"/>
          <p:nvPr/>
        </p:nvPicPr>
        <p:blipFill rotWithShape="1">
          <a:blip r:embed="rId3">
            <a:alphaModFix/>
          </a:blip>
          <a:srcRect b="0" l="0" r="0" t="0"/>
          <a:stretch/>
        </p:blipFill>
        <p:spPr>
          <a:xfrm>
            <a:off x="2500298" y="714356"/>
            <a:ext cx="4452962" cy="56107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pic>
        <p:nvPicPr>
          <p:cNvPr descr="2018-05-13 11-20.jpg" id="235" name="Google Shape;235;p35"/>
          <p:cNvPicPr preferRelativeResize="0"/>
          <p:nvPr/>
        </p:nvPicPr>
        <p:blipFill rotWithShape="1">
          <a:blip r:embed="rId3">
            <a:alphaModFix/>
          </a:blip>
          <a:srcRect b="0" l="0" r="0" t="0"/>
          <a:stretch/>
        </p:blipFill>
        <p:spPr>
          <a:xfrm>
            <a:off x="2500298" y="500042"/>
            <a:ext cx="4572000" cy="609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descr="2018-05-16 01-09 1.jpg" id="240" name="Google Shape;240;p36"/>
          <p:cNvPicPr preferRelativeResize="0"/>
          <p:nvPr/>
        </p:nvPicPr>
        <p:blipFill rotWithShape="1">
          <a:blip r:embed="rId3">
            <a:alphaModFix/>
          </a:blip>
          <a:srcRect b="0" l="0" r="0" t="0"/>
          <a:stretch/>
        </p:blipFill>
        <p:spPr>
          <a:xfrm>
            <a:off x="2286000" y="95227"/>
            <a:ext cx="4786330" cy="63817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nvSpPr>
        <p:spPr>
          <a:xfrm>
            <a:off x="1000100" y="857232"/>
            <a:ext cx="7286644"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MONOLOGO DELLA CREATURA. IL RIBELLE</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1’33’’</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La creatura nella società  borghese: Il teatro di IBSEN</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CREATURA E DOTTORE SI INCONTRANO vogliono uccidersi a vicenda, vengono catturati ma si tendono la mano</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Tutti i personaggi si ribellano e urlano NO </a:t>
            </a:r>
            <a:endParaRPr/>
          </a:p>
          <a:p>
            <a:pPr indent="0" lvl="0" marL="0" marR="0" rtl="0" algn="l">
              <a:spcBef>
                <a:spcPts val="0"/>
              </a:spcBef>
              <a:spcAft>
                <a:spcPts val="0"/>
              </a:spcAft>
              <a:buNone/>
            </a:pPr>
            <a:r>
              <a:rPr b="1" lang="it-IT" sz="2800">
                <a:solidFill>
                  <a:schemeClr val="dk1"/>
                </a:solidFill>
                <a:latin typeface="Source Sans Pro"/>
                <a:ea typeface="Source Sans Pro"/>
                <a:cs typeface="Source Sans Pro"/>
                <a:sym typeface="Source Sans Pro"/>
              </a:rPr>
              <a:t>La gioia finale è declamata tramite le parole delle EUMENIDI DI ESCHILO</a:t>
            </a:r>
            <a:endParaRPr b="1" sz="2800">
              <a:solidFill>
                <a:schemeClr val="dk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descr="download (1).jpg" id="112" name="Google Shape;112;p15"/>
          <p:cNvPicPr preferRelativeResize="0"/>
          <p:nvPr/>
        </p:nvPicPr>
        <p:blipFill rotWithShape="1">
          <a:blip r:embed="rId3">
            <a:alphaModFix/>
          </a:blip>
          <a:srcRect b="0" l="0" r="0" t="0"/>
          <a:stretch/>
        </p:blipFill>
        <p:spPr>
          <a:xfrm>
            <a:off x="928661" y="1214422"/>
            <a:ext cx="3600475" cy="2857520"/>
          </a:xfrm>
          <a:prstGeom prst="rect">
            <a:avLst/>
          </a:prstGeom>
          <a:noFill/>
          <a:ln>
            <a:noFill/>
          </a:ln>
        </p:spPr>
      </p:pic>
      <p:pic>
        <p:nvPicPr>
          <p:cNvPr descr="88The_Moloch_Machine.jpg" id="113" name="Google Shape;113;p15"/>
          <p:cNvPicPr preferRelativeResize="0"/>
          <p:nvPr/>
        </p:nvPicPr>
        <p:blipFill rotWithShape="1">
          <a:blip r:embed="rId4">
            <a:alphaModFix/>
          </a:blip>
          <a:srcRect b="0" l="0" r="0" t="0"/>
          <a:stretch/>
        </p:blipFill>
        <p:spPr>
          <a:xfrm>
            <a:off x="5000628" y="1214422"/>
            <a:ext cx="3871479" cy="28575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nvSpPr>
        <p:spPr>
          <a:xfrm>
            <a:off x="4429124" y="1142984"/>
            <a:ext cx="307183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u="sng">
                <a:solidFill>
                  <a:schemeClr val="hlink"/>
                </a:solidFill>
                <a:latin typeface="Source Sans Pro"/>
                <a:ea typeface="Source Sans Pro"/>
                <a:cs typeface="Source Sans Pro"/>
                <a:sym typeface="Source Sans Pro"/>
                <a:hlinkClick r:id="rId3"/>
              </a:rPr>
              <a:t>THE BRIG</a:t>
            </a:r>
            <a:endParaRPr sz="1800">
              <a:solidFill>
                <a:schemeClr val="dk1"/>
              </a:solidFill>
              <a:latin typeface="Source Sans Pro"/>
              <a:ea typeface="Source Sans Pro"/>
              <a:cs typeface="Source Sans Pro"/>
              <a:sym typeface="Source Sans Pro"/>
            </a:endParaRPr>
          </a:p>
        </p:txBody>
      </p:sp>
      <p:pic>
        <p:nvPicPr>
          <p:cNvPr descr="1964_mekas_the-brig_2_c.jpg" id="119" name="Google Shape;119;p16"/>
          <p:cNvPicPr preferRelativeResize="0"/>
          <p:nvPr/>
        </p:nvPicPr>
        <p:blipFill rotWithShape="1">
          <a:blip r:embed="rId4">
            <a:alphaModFix/>
          </a:blip>
          <a:srcRect b="0" l="0" r="0" t="0"/>
          <a:stretch/>
        </p:blipFill>
        <p:spPr>
          <a:xfrm>
            <a:off x="1142976" y="1643050"/>
            <a:ext cx="7123676" cy="498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Mysteries.jpg" id="124" name="Google Shape;124;p17"/>
          <p:cNvPicPr preferRelativeResize="0"/>
          <p:nvPr/>
        </p:nvPicPr>
        <p:blipFill rotWithShape="1">
          <a:blip r:embed="rId3">
            <a:alphaModFix/>
          </a:blip>
          <a:srcRect b="0" l="0" r="0" t="0"/>
          <a:stretch/>
        </p:blipFill>
        <p:spPr>
          <a:xfrm>
            <a:off x="0" y="0"/>
            <a:ext cx="4212580" cy="6858000"/>
          </a:xfrm>
          <a:prstGeom prst="rect">
            <a:avLst/>
          </a:prstGeom>
          <a:noFill/>
          <a:ln>
            <a:noFill/>
          </a:ln>
        </p:spPr>
      </p:pic>
      <p:sp>
        <p:nvSpPr>
          <p:cNvPr id="125" name="Google Shape;125;p17"/>
          <p:cNvSpPr txBox="1"/>
          <p:nvPr/>
        </p:nvSpPr>
        <p:spPr>
          <a:xfrm>
            <a:off x="5000628" y="1357298"/>
            <a:ext cx="27860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u="sng">
                <a:solidFill>
                  <a:schemeClr val="hlink"/>
                </a:solidFill>
                <a:latin typeface="Source Sans Pro"/>
                <a:ea typeface="Source Sans Pro"/>
                <a:cs typeface="Source Sans Pro"/>
                <a:sym typeface="Source Sans Pro"/>
                <a:hlinkClick r:id="rId4"/>
              </a:rPr>
              <a:t>ANTHOLOGY in VIDEO</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ph idx="4294967295" type="body"/>
          </p:nvPr>
        </p:nvSpPr>
        <p:spPr>
          <a:xfrm>
            <a:off x="0" y="357166"/>
            <a:ext cx="9144000" cy="4525962"/>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904"/>
              <a:buChar char="🞭"/>
            </a:pPr>
            <a:r>
              <a:rPr i="1" lang="it-IT" sz="2720"/>
              <a:t>If there is a piece, in which civil disobedience is celebrated, this is precisely  </a:t>
            </a:r>
            <a:r>
              <a:rPr b="1" i="1" lang="it-IT" sz="2720"/>
              <a:t>Antigone</a:t>
            </a:r>
            <a:r>
              <a:rPr i="1" lang="it-IT" sz="2720"/>
              <a:t> “</a:t>
            </a:r>
            <a:endParaRPr/>
          </a:p>
          <a:p>
            <a:pPr indent="-342900" lvl="0" marL="342900" rtl="0" algn="just">
              <a:lnSpc>
                <a:spcPct val="80000"/>
              </a:lnSpc>
              <a:spcBef>
                <a:spcPts val="544"/>
              </a:spcBef>
              <a:spcAft>
                <a:spcPts val="0"/>
              </a:spcAft>
              <a:buSzPts val="1904"/>
              <a:buChar char="🞭"/>
            </a:pPr>
            <a:br>
              <a:rPr lang="it-IT" sz="2720"/>
            </a:br>
            <a:r>
              <a:rPr lang="it-IT" sz="2720"/>
              <a:t>I believe that Antigone is within all of us when we refuse to do things in which we don’t believe, when we say no, even when the law threatens to punish us.</a:t>
            </a:r>
            <a:endParaRPr/>
          </a:p>
          <a:p>
            <a:pPr indent="-342900" lvl="0" marL="342900" rtl="0" algn="just">
              <a:lnSpc>
                <a:spcPct val="80000"/>
              </a:lnSpc>
              <a:spcBef>
                <a:spcPts val="544"/>
              </a:spcBef>
              <a:spcAft>
                <a:spcPts val="0"/>
              </a:spcAft>
              <a:buSzPts val="1904"/>
              <a:buChar char="🞭"/>
            </a:pPr>
            <a:r>
              <a:rPr lang="it-IT" sz="2720"/>
              <a:t> </a:t>
            </a:r>
            <a:endParaRPr/>
          </a:p>
          <a:p>
            <a:pPr indent="-342900" lvl="0" marL="342900" rtl="0" algn="just">
              <a:lnSpc>
                <a:spcPct val="80000"/>
              </a:lnSpc>
              <a:spcBef>
                <a:spcPts val="544"/>
              </a:spcBef>
              <a:spcAft>
                <a:spcPts val="0"/>
              </a:spcAft>
              <a:buSzPts val="1904"/>
              <a:buChar char="🞭"/>
            </a:pPr>
            <a:r>
              <a:rPr lang="it-IT" sz="2720"/>
              <a:t>We are all Antigone: someone makes only small steps, other bigger towards the most radical change</a:t>
            </a:r>
            <a:endParaRPr i="1" sz="2720"/>
          </a:p>
          <a:p>
            <a:pPr indent="-342900" lvl="0" marL="342900" rtl="0" algn="just">
              <a:lnSpc>
                <a:spcPct val="80000"/>
              </a:lnSpc>
              <a:spcBef>
                <a:spcPts val="544"/>
              </a:spcBef>
              <a:spcAft>
                <a:spcPts val="0"/>
              </a:spcAft>
              <a:buSzPts val="1904"/>
              <a:buChar char="🞭"/>
            </a:pPr>
            <a:r>
              <a:rPr i="1" lang="it-IT" sz="2720" u="sng">
                <a:solidFill>
                  <a:schemeClr val="hlink"/>
                </a:solidFill>
                <a:hlinkClick r:id="rId3"/>
              </a:rPr>
              <a:t>VIDEO</a:t>
            </a:r>
            <a:endParaRPr i="1" sz="2720"/>
          </a:p>
          <a:p>
            <a:pPr indent="-342900" lvl="0" marL="342900" rtl="0" algn="just">
              <a:lnSpc>
                <a:spcPct val="80000"/>
              </a:lnSpc>
              <a:spcBef>
                <a:spcPts val="544"/>
              </a:spcBef>
              <a:spcAft>
                <a:spcPts val="0"/>
              </a:spcAft>
              <a:buSzPts val="1904"/>
              <a:buChar char="🞭"/>
            </a:pPr>
            <a:r>
              <a:rPr i="1" lang="it-IT" sz="2720"/>
              <a:t> </a:t>
            </a:r>
            <a:endParaRPr/>
          </a:p>
          <a:p>
            <a:pPr indent="-221996" lvl="0" marL="342900" rtl="0" algn="l">
              <a:lnSpc>
                <a:spcPct val="80000"/>
              </a:lnSpc>
              <a:spcBef>
                <a:spcPts val="544"/>
              </a:spcBef>
              <a:spcAft>
                <a:spcPts val="0"/>
              </a:spcAft>
              <a:buSzPts val="1904"/>
              <a:buNone/>
            </a:pPr>
            <a:r>
              <a:t/>
            </a:r>
            <a:endParaRPr sz="2720"/>
          </a:p>
        </p:txBody>
      </p:sp>
      <p:pic>
        <p:nvPicPr>
          <p:cNvPr descr="download.jpg" id="131" name="Google Shape;131;p18"/>
          <p:cNvPicPr preferRelativeResize="0"/>
          <p:nvPr/>
        </p:nvPicPr>
        <p:blipFill rotWithShape="1">
          <a:blip r:embed="rId4">
            <a:alphaModFix/>
          </a:blip>
          <a:srcRect b="0" l="0" r="0" t="0"/>
          <a:stretch/>
        </p:blipFill>
        <p:spPr>
          <a:xfrm>
            <a:off x="2786050" y="3745150"/>
            <a:ext cx="4286280" cy="311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Source Sans Pro"/>
              <a:buNone/>
            </a:pPr>
            <a:r>
              <a:rPr lang="it-IT"/>
              <a:t>THE ACTORS FEARS FOR THE PUBLIC</a:t>
            </a:r>
            <a:endParaRPr/>
          </a:p>
        </p:txBody>
      </p:sp>
      <p:pic>
        <p:nvPicPr>
          <p:cNvPr descr="image008.jpg" id="137" name="Google Shape;137;p19"/>
          <p:cNvPicPr preferRelativeResize="0"/>
          <p:nvPr/>
        </p:nvPicPr>
        <p:blipFill rotWithShape="1">
          <a:blip r:embed="rId3">
            <a:alphaModFix/>
          </a:blip>
          <a:srcRect b="0" l="0" r="0" t="0"/>
          <a:stretch/>
        </p:blipFill>
        <p:spPr>
          <a:xfrm>
            <a:off x="2357422" y="1432752"/>
            <a:ext cx="5286412" cy="54252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000"/>
              <a:buFont typeface="Source Sans Pro"/>
              <a:buNone/>
            </a:pPr>
            <a:r>
              <a:t/>
            </a:r>
            <a:endParaRPr/>
          </a:p>
        </p:txBody>
      </p:sp>
      <p:pic>
        <p:nvPicPr>
          <p:cNvPr descr="images.jpg" id="143" name="Google Shape;143;p20"/>
          <p:cNvPicPr preferRelativeResize="0"/>
          <p:nvPr>
            <p:ph idx="2" type="body"/>
          </p:nvPr>
        </p:nvPicPr>
        <p:blipFill rotWithShape="1">
          <a:blip r:embed="rId3">
            <a:alphaModFix/>
          </a:blip>
          <a:srcRect b="0" l="0" r="0" t="0"/>
          <a:stretch/>
        </p:blipFill>
        <p:spPr>
          <a:xfrm>
            <a:off x="382672" y="642917"/>
            <a:ext cx="3046320" cy="4738721"/>
          </a:xfrm>
          <a:prstGeom prst="rect">
            <a:avLst/>
          </a:prstGeom>
          <a:noFill/>
          <a:ln>
            <a:noFill/>
          </a:ln>
        </p:spPr>
      </p:pic>
      <p:sp>
        <p:nvSpPr>
          <p:cNvPr id="144" name="Google Shape;144;p20"/>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80"/>
              <a:buNone/>
            </a:pPr>
            <a:r>
              <a:t/>
            </a:r>
            <a:endParaRPr/>
          </a:p>
        </p:txBody>
      </p:sp>
      <p:sp>
        <p:nvSpPr>
          <p:cNvPr id="145" name="Google Shape;145;p20"/>
          <p:cNvSpPr txBox="1"/>
          <p:nvPr/>
        </p:nvSpPr>
        <p:spPr>
          <a:xfrm>
            <a:off x="4214810" y="1357298"/>
            <a:ext cx="4500594"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it-IT" sz="1800">
                <a:solidFill>
                  <a:schemeClr val="dk1"/>
                </a:solidFill>
                <a:latin typeface="Source Sans Pro"/>
                <a:ea typeface="Source Sans Pro"/>
                <a:cs typeface="Source Sans Pro"/>
                <a:sym typeface="Source Sans Pro"/>
              </a:rPr>
              <a:t>Antigone is one of the key images and a major source of inspiration of the culture of this planet.</a:t>
            </a:r>
            <a:endParaRPr/>
          </a:p>
          <a:p>
            <a:pPr indent="0" lvl="0" marL="0" marR="0" rtl="0" algn="l">
              <a:spcBef>
                <a:spcPts val="0"/>
              </a:spcBef>
              <a:spcAft>
                <a:spcPts val="0"/>
              </a:spcAft>
              <a:buNone/>
            </a:pPr>
            <a:r>
              <a:rPr i="1" lang="it-IT" sz="1800">
                <a:solidFill>
                  <a:schemeClr val="dk1"/>
                </a:solidFill>
                <a:latin typeface="Source Sans Pro"/>
                <a:ea typeface="Source Sans Pro"/>
                <a:cs typeface="Source Sans Pro"/>
                <a:sym typeface="Source Sans Pro"/>
              </a:rPr>
              <a:t> She is a woman and she is a precursor of the liberation movement and represents the will to demonstrate our own strength and  the independence of thought and the ability to oppose our decision against the government, the court: even against the people if necessary. JUDITH MALINA</a:t>
            </a:r>
            <a:endParaRPr i="1" sz="1800">
              <a:solidFill>
                <a:schemeClr val="dk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download (2).jpg" id="150" name="Google Shape;150;p21"/>
          <p:cNvPicPr preferRelativeResize="0"/>
          <p:nvPr>
            <p:ph idx="4294967295" type="body"/>
          </p:nvPr>
        </p:nvPicPr>
        <p:blipFill rotWithShape="1">
          <a:blip r:embed="rId3">
            <a:alphaModFix/>
          </a:blip>
          <a:srcRect b="0" l="0" r="0" t="0"/>
          <a:stretch/>
        </p:blipFill>
        <p:spPr>
          <a:xfrm>
            <a:off x="5385508" y="785794"/>
            <a:ext cx="3758492" cy="5357850"/>
          </a:xfrm>
          <a:prstGeom prst="rect">
            <a:avLst/>
          </a:prstGeom>
          <a:noFill/>
          <a:ln>
            <a:noFill/>
          </a:ln>
        </p:spPr>
      </p:pic>
      <p:sp>
        <p:nvSpPr>
          <p:cNvPr id="151" name="Google Shape;151;p21"/>
          <p:cNvSpPr/>
          <p:nvPr/>
        </p:nvSpPr>
        <p:spPr>
          <a:xfrm>
            <a:off x="0" y="214290"/>
            <a:ext cx="9144000" cy="68018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000">
                <a:solidFill>
                  <a:schemeClr val="dk1"/>
                </a:solidFill>
                <a:latin typeface="Source Sans Pro"/>
                <a:ea typeface="Source Sans Pro"/>
                <a:cs typeface="Source Sans Pro"/>
                <a:sym typeface="Source Sans Pro"/>
              </a:rPr>
              <a:t>KREON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Do you admit or you deny that you did it? </a:t>
            </a:r>
            <a:endParaRPr/>
          </a:p>
          <a:p>
            <a:pPr indent="0" lvl="0" marL="0" marR="0" rtl="0" algn="l">
              <a:spcBef>
                <a:spcPts val="0"/>
              </a:spcBef>
              <a:spcAft>
                <a:spcPts val="0"/>
              </a:spcAft>
              <a:buNone/>
            </a:pP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ANTIGONE </a:t>
            </a:r>
            <a:br>
              <a:rPr b="1" lang="it-IT" sz="1800">
                <a:solidFill>
                  <a:schemeClr val="dk1"/>
                </a:solidFill>
                <a:latin typeface="Source Sans Pro"/>
                <a:ea typeface="Source Sans Pro"/>
                <a:cs typeface="Source Sans Pro"/>
                <a:sym typeface="Source Sans Pro"/>
              </a:rPr>
            </a:br>
            <a:r>
              <a:rPr b="1" lang="it-IT" sz="2000">
                <a:solidFill>
                  <a:schemeClr val="dk1"/>
                </a:solidFill>
                <a:latin typeface="Source Sans Pro"/>
                <a:ea typeface="Source Sans Pro"/>
                <a:cs typeface="Source Sans Pro"/>
                <a:sym typeface="Source Sans Pro"/>
              </a:rPr>
              <a:t>I say that I did and I don't deny it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KREON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Now tell me, and be brief: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are you aware of what was announced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in the open city about this particular corpse?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ANTIGONE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I knew it. How could I help you. It was clear enough.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KREON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And yet </a:t>
            </a:r>
            <a:r>
              <a:rPr b="1" lang="it-IT" sz="1800">
                <a:solidFill>
                  <a:srgbClr val="FF0000"/>
                </a:solidFill>
                <a:latin typeface="Source Sans Pro"/>
                <a:ea typeface="Source Sans Pro"/>
                <a:cs typeface="Source Sans Pro"/>
                <a:sym typeface="Source Sans Pro"/>
              </a:rPr>
              <a:t>you dared to break my law?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ANTIGONE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Just because </a:t>
            </a:r>
            <a:r>
              <a:rPr b="1" lang="it-IT" sz="1800">
                <a:solidFill>
                  <a:srgbClr val="FF0000"/>
                </a:solidFill>
                <a:latin typeface="Source Sans Pro"/>
                <a:ea typeface="Source Sans Pro"/>
                <a:cs typeface="Source Sans Pro"/>
                <a:sym typeface="Source Sans Pro"/>
              </a:rPr>
              <a:t>it was your law, a human law,</a:t>
            </a:r>
            <a:r>
              <a:rPr b="1" lang="it-IT" sz="1800">
                <a:solidFill>
                  <a:schemeClr val="dk1"/>
                </a:solidFill>
                <a:latin typeface="Source Sans Pro"/>
                <a:ea typeface="Source Sans Pro"/>
                <a:cs typeface="Source Sans Pro"/>
                <a:sym typeface="Source Sans Pro"/>
              </a:rPr>
              <a:t>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that's why a human being may break it – and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I am just as human as you and only slightly more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mortal. </a:t>
            </a:r>
            <a:endParaRPr/>
          </a:p>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a:t>
            </a:r>
            <a:endParaRPr/>
          </a:p>
          <a:p>
            <a:pPr indent="0" lvl="0" marL="0" marR="0" rtl="0" algn="l">
              <a:spcBef>
                <a:spcPts val="0"/>
              </a:spcBef>
              <a:spcAft>
                <a:spcPts val="0"/>
              </a:spcAft>
              <a:buNone/>
            </a:pPr>
            <a:r>
              <a:rPr b="1" lang="it-IT" sz="1800">
                <a:solidFill>
                  <a:schemeClr val="dk1"/>
                </a:solidFill>
                <a:latin typeface="Source Sans Pro"/>
                <a:ea typeface="Source Sans Pro"/>
                <a:cs typeface="Source Sans Pro"/>
                <a:sym typeface="Source Sans Pro"/>
              </a:rPr>
              <a:t>if seem crazy to you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because I fear the judgment of heaven,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which hates the bare sight of mangled bodies, </a:t>
            </a:r>
            <a:br>
              <a:rPr b="1" lang="it-IT" sz="1800">
                <a:solidFill>
                  <a:schemeClr val="dk1"/>
                </a:solidFill>
                <a:latin typeface="Source Sans Pro"/>
                <a:ea typeface="Source Sans Pro"/>
                <a:cs typeface="Source Sans Pro"/>
                <a:sym typeface="Source Sans Pro"/>
              </a:rPr>
            </a:br>
            <a:r>
              <a:rPr b="1" lang="it-IT" sz="1800">
                <a:solidFill>
                  <a:schemeClr val="dk1"/>
                </a:solidFill>
                <a:latin typeface="Source Sans Pro"/>
                <a:ea typeface="Source Sans Pro"/>
                <a:cs typeface="Source Sans Pro"/>
                <a:sym typeface="Source Sans Pro"/>
              </a:rPr>
              <a:t>and </a:t>
            </a:r>
            <a:r>
              <a:rPr b="1" lang="it-IT" sz="1800">
                <a:solidFill>
                  <a:srgbClr val="FF0000"/>
                </a:solidFill>
                <a:latin typeface="Source Sans Pro"/>
                <a:ea typeface="Source Sans Pro"/>
                <a:cs typeface="Source Sans Pro"/>
                <a:sym typeface="Source Sans Pro"/>
              </a:rPr>
              <a:t>I don't fear your judgement, </a:t>
            </a:r>
            <a:br>
              <a:rPr b="1" lang="it-IT"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