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8" r:id="rId3"/>
    <p:sldId id="258" r:id="rId4"/>
    <p:sldId id="262" r:id="rId5"/>
    <p:sldId id="260" r:id="rId6"/>
    <p:sldId id="261" r:id="rId7"/>
    <p:sldId id="257" r:id="rId8"/>
    <p:sldId id="259" r:id="rId9"/>
    <p:sldId id="279" r:id="rId10"/>
    <p:sldId id="264" r:id="rId11"/>
    <p:sldId id="265" r:id="rId12"/>
    <p:sldId id="266" r:id="rId13"/>
    <p:sldId id="267" r:id="rId14"/>
    <p:sldId id="278" r:id="rId15"/>
    <p:sldId id="269" r:id="rId16"/>
    <p:sldId id="275" r:id="rId17"/>
    <p:sldId id="273" r:id="rId18"/>
    <p:sldId id="274" r:id="rId19"/>
    <p:sldId id="271" r:id="rId20"/>
    <p:sldId id="276" r:id="rId21"/>
    <p:sldId id="277"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43E2-5B83-4346-976D-60EBA9EC9850}" type="datetimeFigureOut">
              <a:rPr lang="it-IT" smtClean="0"/>
              <a:pPr/>
              <a:t>16/03/2019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8F6A-B8D0-4291-8F34-EA6E5587CA3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79A8F6A-B8D0-4291-8F34-EA6E5587CA38}"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4CBEAF9-9E58-4CC8-A6FF-6DD8A58DEEA4}" type="datetimeFigureOut">
              <a:rPr lang="en-US" smtClean="0"/>
              <a:pPr/>
              <a:t>3/16/2019</a:t>
            </a:fld>
            <a:endParaRPr lang="en-US"/>
          </a:p>
        </p:txBody>
      </p:sp>
      <p:sp>
        <p:nvSpPr>
          <p:cNvPr id="2" name="Segnaposto piè di pagina 1"/>
          <p:cNvSpPr>
            <a:spLocks noGrp="1"/>
          </p:cNvSpPr>
          <p:nvPr>
            <p:ph type="ftr" sz="quarter" idx="11"/>
          </p:nvPr>
        </p:nvSpPr>
        <p:spPr/>
        <p:txBody>
          <a:bodyPr/>
          <a:lstStyle/>
          <a:p>
            <a:endParaRPr kumimoji="0" lang="en-US"/>
          </a:p>
        </p:txBody>
      </p:sp>
      <p:sp>
        <p:nvSpPr>
          <p:cNvPr id="15" name="Segnaposto numero diapositiva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4CBEAF9-9E58-4CC8-A6FF-6DD8A58DEEA4}" type="datetimeFigureOut">
              <a:rPr lang="en-US" smtClean="0"/>
              <a:pPr/>
              <a:t>3/16/2019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4CBEAF9-9E58-4CC8-A6FF-6DD8A58DEEA4}" type="datetimeFigureOut">
              <a:rPr lang="en-US" smtClean="0"/>
              <a:pPr/>
              <a:t>3/16/2019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74CBEAF9-9E58-4CC8-A6FF-6DD8A58DEEA4}" type="datetimeFigureOut">
              <a:rPr lang="en-US" smtClean="0"/>
              <a:pPr/>
              <a:t>3/16/2019</a:t>
            </a:fld>
            <a:endParaRPr lang="en-US"/>
          </a:p>
        </p:txBody>
      </p:sp>
      <p:sp>
        <p:nvSpPr>
          <p:cNvPr id="19" name="Segnaposto piè di pagina 18"/>
          <p:cNvSpPr>
            <a:spLocks noGrp="1"/>
          </p:cNvSpPr>
          <p:nvPr>
            <p:ph type="ftr" sz="quarter" idx="11"/>
          </p:nvPr>
        </p:nvSpPr>
        <p:spPr>
          <a:xfrm>
            <a:off x="3581400" y="76200"/>
            <a:ext cx="2895600" cy="288925"/>
          </a:xfrm>
        </p:spPr>
        <p:txBody>
          <a:bodyPr/>
          <a:lstStyle/>
          <a:p>
            <a:endParaRPr kumimoji="0" lang="en-US"/>
          </a:p>
        </p:txBody>
      </p:sp>
      <p:sp>
        <p:nvSpPr>
          <p:cNvPr id="16" name="Segnaposto numero diapositiva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9" name="Segnaposto data 18"/>
          <p:cNvSpPr>
            <a:spLocks noGrp="1"/>
          </p:cNvSpPr>
          <p:nvPr>
            <p:ph type="dt" sz="half" idx="10"/>
          </p:nvPr>
        </p:nvSpPr>
        <p:spPr/>
        <p:txBody>
          <a:bodyPr/>
          <a:lstStyle/>
          <a:p>
            <a:fld id="{74CBEAF9-9E58-4CC8-A6FF-6DD8A58DEEA4}" type="datetimeFigureOut">
              <a:rPr lang="en-US" smtClean="0"/>
              <a:pPr/>
              <a:t>3/16/2019</a:t>
            </a:fld>
            <a:endParaRPr lang="en-US"/>
          </a:p>
        </p:txBody>
      </p:sp>
      <p:sp>
        <p:nvSpPr>
          <p:cNvPr id="11" name="Segnaposto piè di pagina 10"/>
          <p:cNvSpPr>
            <a:spLocks noGrp="1"/>
          </p:cNvSpPr>
          <p:nvPr>
            <p:ph type="ftr" sz="quarter" idx="11"/>
          </p:nvPr>
        </p:nvSpPr>
        <p:spPr/>
        <p:txBody>
          <a:bodyPr/>
          <a:lstStyle/>
          <a:p>
            <a:endParaRPr kumimoji="0" lang="en-US"/>
          </a:p>
        </p:txBody>
      </p:sp>
      <p:sp>
        <p:nvSpPr>
          <p:cNvPr id="16" name="Segnaposto numero diapositiva 15"/>
          <p:cNvSpPr>
            <a:spLocks noGrp="1"/>
          </p:cNvSpPr>
          <p:nvPr>
            <p:ph type="sldNum" sz="quarter" idx="12"/>
          </p:nvPr>
        </p:nvSpPr>
        <p:spPr/>
        <p:txBody>
          <a:bodyPr/>
          <a:lstStyle/>
          <a:p>
            <a:fld id="{CA15C064-DD44-4CAC-873E-2D1F54821676}" type="slidenum">
              <a:rPr kumimoji="0" lang="en-US" smtClean="0"/>
              <a:pPr/>
              <a:t>‹N›</a:t>
            </a:fld>
            <a:endParaRPr kumimoji="0" lang="en-US"/>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0"/>
          </p:nvPr>
        </p:nvSpPr>
        <p:spPr/>
        <p:txBody>
          <a:bodyPr/>
          <a:lstStyle/>
          <a:p>
            <a:fld id="{74CBEAF9-9E58-4CC8-A6FF-6DD8A58DEEA4}" type="datetimeFigureOut">
              <a:rPr lang="en-US" smtClean="0"/>
              <a:pPr/>
              <a:t>3/16/2019</a:t>
            </a:fld>
            <a:endParaRPr lang="en-US"/>
          </a:p>
        </p:txBody>
      </p:sp>
      <p:sp>
        <p:nvSpPr>
          <p:cNvPr id="10" name="Segnaposto piè di pagina 9"/>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0"/>
          </p:nvPr>
        </p:nvSpPr>
        <p:spPr/>
        <p:txBody>
          <a:bodyPr/>
          <a:lstStyle/>
          <a:p>
            <a:fld id="{74CBEAF9-9E58-4CC8-A6FF-6DD8A58DEEA4}" type="datetimeFigureOut">
              <a:rPr lang="en-US" smtClean="0"/>
              <a:pPr/>
              <a:t>3/16/2019</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‹N›</a:t>
            </a:fld>
            <a:endParaRPr kumimoji="0" lang="en-US" dirty="0"/>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74CBEAF9-9E58-4CC8-A6FF-6DD8A58DEEA4}" type="datetimeFigureOut">
              <a:rPr lang="en-US" smtClean="0"/>
              <a:pPr/>
              <a:t>3/16/2019</a:t>
            </a:fld>
            <a:endParaRPr lang="en-US"/>
          </a:p>
        </p:txBody>
      </p:sp>
      <p:sp>
        <p:nvSpPr>
          <p:cNvPr id="21" name="Segnaposto piè di pagina 20"/>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4CBEAF9-9E58-4CC8-A6FF-6DD8A58DEEA4}" type="datetimeFigureOut">
              <a:rPr lang="en-US" smtClean="0"/>
              <a:pPr/>
              <a:t>3/16/2019</a:t>
            </a:fld>
            <a:endParaRPr lang="en-US"/>
          </a:p>
        </p:txBody>
      </p:sp>
      <p:sp>
        <p:nvSpPr>
          <p:cNvPr id="24" name="Segnaposto piè di pagina 23"/>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74CBEAF9-9E58-4CC8-A6FF-6DD8A58DEEA4}" type="datetimeFigureOut">
              <a:rPr lang="en-US" smtClean="0"/>
              <a:pPr/>
              <a:t>3/16/2019</a:t>
            </a:fld>
            <a:endParaRPr lang="en-US"/>
          </a:p>
        </p:txBody>
      </p:sp>
      <p:sp>
        <p:nvSpPr>
          <p:cNvPr id="29" name="Segnaposto piè di pagina 28"/>
          <p:cNvSpPr>
            <a:spLocks noGrp="1"/>
          </p:cNvSpPr>
          <p:nvPr>
            <p:ph type="ftr" sz="quarter" idx="11"/>
          </p:nvPr>
        </p:nvSpPr>
        <p:spPr/>
        <p:txBody>
          <a:bodyPr/>
          <a:lstStyle/>
          <a:p>
            <a:endParaRPr kumimoji="0" lang="en-US" dirty="0"/>
          </a:p>
        </p:txBody>
      </p:sp>
      <p:sp>
        <p:nvSpPr>
          <p:cNvPr id="7" name="Segnaposto numero diapositiva 6"/>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a:t>Fare clic sull'icona per inserire un'immagine</a:t>
            </a:r>
            <a:endParaRPr kumimoji="0" lang="en-US" dirty="0"/>
          </a:p>
        </p:txBody>
      </p:sp>
      <p:sp>
        <p:nvSpPr>
          <p:cNvPr id="7" name="Segnaposto data 6"/>
          <p:cNvSpPr>
            <a:spLocks noGrp="1"/>
          </p:cNvSpPr>
          <p:nvPr>
            <p:ph type="dt" sz="half" idx="10"/>
          </p:nvPr>
        </p:nvSpPr>
        <p:spPr/>
        <p:txBody>
          <a:bodyPr/>
          <a:lstStyle/>
          <a:p>
            <a:fld id="{74CBEAF9-9E58-4CC8-A6FF-6DD8A58DEEA4}" type="datetimeFigureOut">
              <a:rPr lang="en-US" smtClean="0"/>
              <a:pPr/>
              <a:t>3/16/2019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fld id="{CA15C064-DD44-4CAC-873E-2D1F54821676}" type="slidenum">
              <a:rPr kumimoji="0" lang="en-US" smtClean="0"/>
              <a:pPr/>
              <a:t>‹N›</a:t>
            </a:fld>
            <a:endParaRPr kumimoji="0" lang="en-US"/>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3/16/2019</a:t>
            </a:fld>
            <a:endParaRPr lang="en-US" dirty="0">
              <a:solidFill>
                <a:schemeClr val="accent1">
                  <a:shade val="75000"/>
                </a:schemeClr>
              </a:solidFill>
            </a:endParaRPr>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‹N›</a:t>
            </a:fld>
            <a:endParaRPr kumimoji="0" lang="en-US" dirty="0">
              <a:solidFill>
                <a:schemeClr val="accent1">
                  <a:shade val="75000"/>
                </a:schemeClr>
              </a:solidFill>
            </a:endParaRPr>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reads.com/work/quotes/73392" TargetMode="External"/><Relationship Id="rId2" Type="http://schemas.openxmlformats.org/officeDocument/2006/relationships/hyperlink" Target="https://www.goodreads.com/author/show/23378.Antonin_Artaud"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n.wikipedia.org/wiki/Distancing_effec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s://www.youtube.com/watch?v=P6s_rfAd1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motusonline.com/web/en/syrma-antigones/alexis-una-tragedia-gre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VeuNhmaTEQ"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qYVvf50CUig" TargetMode="External"/><Relationship Id="rId1" Type="http://schemas.openxmlformats.org/officeDocument/2006/relationships/slideLayout" Target="../slideLayouts/slideLayout7.xml"/><Relationship Id="rId4" Type="http://schemas.openxmlformats.org/officeDocument/2006/relationships/hyperlink" Target="https://www.youtube.com/watch?time_continue=36&amp;v=qYVvf50CUi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v91pfmkvK4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pic>
        <p:nvPicPr>
          <p:cNvPr id="4" name="Immagine 3" descr="images (5).jpg"/>
          <p:cNvPicPr>
            <a:picLocks noChangeAspect="1"/>
          </p:cNvPicPr>
          <p:nvPr/>
        </p:nvPicPr>
        <p:blipFill>
          <a:blip r:embed="rId2"/>
          <a:stretch>
            <a:fillRect/>
          </a:stretch>
        </p:blipFill>
        <p:spPr>
          <a:xfrm>
            <a:off x="1071538" y="214290"/>
            <a:ext cx="6779233" cy="4569153"/>
          </a:xfrm>
          <a:prstGeom prst="rect">
            <a:avLst/>
          </a:prstGeom>
        </p:spPr>
      </p:pic>
      <p:sp>
        <p:nvSpPr>
          <p:cNvPr id="5" name="Sottotitolo 4"/>
          <p:cNvSpPr>
            <a:spLocks noGrp="1"/>
          </p:cNvSpPr>
          <p:nvPr>
            <p:ph type="subTitle" idx="1"/>
          </p:nvPr>
        </p:nvSpPr>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err="1"/>
              <a:t>ANTIGONE=MALINA</a:t>
            </a:r>
            <a:endParaRPr lang="it-IT" dirty="0"/>
          </a:p>
        </p:txBody>
      </p:sp>
      <p:sp>
        <p:nvSpPr>
          <p:cNvPr id="4" name="Segnaposto contenuto 3"/>
          <p:cNvSpPr>
            <a:spLocks noGrp="1"/>
          </p:cNvSpPr>
          <p:nvPr>
            <p:ph type="body" sz="half" idx="2"/>
          </p:nvPr>
        </p:nvSpPr>
        <p:spPr/>
        <p:txBody>
          <a:bodyPr>
            <a:normAutofit/>
          </a:bodyPr>
          <a:lstStyle/>
          <a:p>
            <a:r>
              <a:rPr lang="it-IT" dirty="0"/>
              <a:t>I</a:t>
            </a:r>
          </a:p>
        </p:txBody>
      </p:sp>
      <p:pic>
        <p:nvPicPr>
          <p:cNvPr id="5" name="Immagine 4" descr="14067042_ori.jpg"/>
          <p:cNvPicPr>
            <a:picLocks noChangeAspect="1"/>
          </p:cNvPicPr>
          <p:nvPr/>
        </p:nvPicPr>
        <p:blipFill>
          <a:blip r:embed="rId2"/>
          <a:stretch>
            <a:fillRect/>
          </a:stretch>
        </p:blipFill>
        <p:spPr>
          <a:xfrm>
            <a:off x="3070254" y="857232"/>
            <a:ext cx="6073746" cy="3357586"/>
          </a:xfrm>
          <a:prstGeom prst="rect">
            <a:avLst/>
          </a:prstGeom>
        </p:spPr>
      </p:pic>
      <p:sp>
        <p:nvSpPr>
          <p:cNvPr id="8" name="Rettangolo 7"/>
          <p:cNvSpPr/>
          <p:nvPr/>
        </p:nvSpPr>
        <p:spPr>
          <a:xfrm>
            <a:off x="214282" y="1571612"/>
            <a:ext cx="2714644" cy="2973122"/>
          </a:xfrm>
          <a:prstGeom prst="rect">
            <a:avLst/>
          </a:prstGeom>
        </p:spPr>
        <p:txBody>
          <a:bodyPr wrap="square">
            <a:spAutoFit/>
          </a:bodyPr>
          <a:lstStyle/>
          <a:p>
            <a:pPr lvl="0" algn="just">
              <a:spcBef>
                <a:spcPct val="20000"/>
              </a:spcBef>
              <a:buClr>
                <a:srgbClr val="F0A22E"/>
              </a:buClr>
              <a:buSzPct val="70000"/>
            </a:pPr>
            <a:r>
              <a:rPr lang="it-IT" sz="1400" i="1" dirty="0">
                <a:solidFill>
                  <a:srgbClr val="4E3B30"/>
                </a:solidFill>
                <a:latin typeface="Arial" pitchFamily="34" charset="0"/>
                <a:cs typeface="Arial" pitchFamily="34" charset="0"/>
              </a:rPr>
              <a:t>I</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worked</a:t>
            </a:r>
            <a:r>
              <a:rPr lang="it-IT" i="1" dirty="0">
                <a:solidFill>
                  <a:srgbClr val="4E3B30"/>
                </a:solidFill>
                <a:latin typeface="Arial" pitchFamily="34" charset="0"/>
                <a:cs typeface="Arial" pitchFamily="34" charset="0"/>
              </a:rPr>
              <a:t> on the </a:t>
            </a:r>
            <a:r>
              <a:rPr lang="it-IT" i="1" dirty="0" err="1">
                <a:solidFill>
                  <a:srgbClr val="4E3B30"/>
                </a:solidFill>
                <a:latin typeface="Arial" pitchFamily="34" charset="0"/>
                <a:cs typeface="Arial" pitchFamily="34" charset="0"/>
              </a:rPr>
              <a:t>translation</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of</a:t>
            </a:r>
            <a:r>
              <a:rPr lang="it-IT" i="1" dirty="0">
                <a:solidFill>
                  <a:srgbClr val="4E3B30"/>
                </a:solidFill>
                <a:latin typeface="Arial" pitchFamily="34" charset="0"/>
                <a:cs typeface="Arial" pitchFamily="34" charset="0"/>
              </a:rPr>
              <a:t> the </a:t>
            </a:r>
            <a:r>
              <a:rPr lang="it-IT" i="1" dirty="0" err="1">
                <a:solidFill>
                  <a:srgbClr val="4E3B30"/>
                </a:solidFill>
                <a:latin typeface="Arial" pitchFamily="34" charset="0"/>
                <a:cs typeface="Arial" pitchFamily="34" charset="0"/>
              </a:rPr>
              <a:t>Modellbuch</a:t>
            </a:r>
            <a:r>
              <a:rPr lang="it-IT" i="1" dirty="0">
                <a:solidFill>
                  <a:srgbClr val="4E3B30"/>
                </a:solidFill>
                <a:latin typeface="Arial" pitchFamily="34" charset="0"/>
                <a:cs typeface="Arial" pitchFamily="34" charset="0"/>
              </a:rPr>
              <a:t> in </a:t>
            </a:r>
            <a:r>
              <a:rPr lang="it-IT" i="1" dirty="0" err="1">
                <a:solidFill>
                  <a:srgbClr val="4E3B30"/>
                </a:solidFill>
                <a:latin typeface="Arial" pitchFamily="34" charset="0"/>
                <a:cs typeface="Arial" pitchFamily="34" charset="0"/>
              </a:rPr>
              <a:t>Passiac</a:t>
            </a:r>
            <a:r>
              <a:rPr lang="it-IT" i="1" dirty="0">
                <a:solidFill>
                  <a:srgbClr val="4E3B30"/>
                </a:solidFill>
                <a:latin typeface="Arial" pitchFamily="34" charset="0"/>
                <a:cs typeface="Arial" pitchFamily="34" charset="0"/>
              </a:rPr>
              <a:t> County </a:t>
            </a:r>
            <a:r>
              <a:rPr lang="it-IT" i="1" dirty="0" err="1">
                <a:solidFill>
                  <a:srgbClr val="4E3B30"/>
                </a:solidFill>
                <a:latin typeface="Arial" pitchFamily="34" charset="0"/>
                <a:cs typeface="Arial" pitchFamily="34" charset="0"/>
              </a:rPr>
              <a:t>Jail</a:t>
            </a:r>
            <a:endParaRPr lang="it-IT" i="1" dirty="0">
              <a:solidFill>
                <a:srgbClr val="4E3B30"/>
              </a:solidFill>
              <a:latin typeface="Arial" pitchFamily="34" charset="0"/>
              <a:cs typeface="Arial" pitchFamily="34" charset="0"/>
            </a:endParaRPr>
          </a:p>
          <a:p>
            <a:pPr lvl="0" algn="just">
              <a:spcBef>
                <a:spcPct val="20000"/>
              </a:spcBef>
              <a:buClr>
                <a:srgbClr val="F0A22E"/>
              </a:buClr>
              <a:buSzPct val="70000"/>
            </a:pPr>
            <a:endParaRPr lang="it-IT" i="1" dirty="0">
              <a:solidFill>
                <a:srgbClr val="4E3B30"/>
              </a:solidFill>
              <a:latin typeface="Arial" pitchFamily="34" charset="0"/>
              <a:cs typeface="Arial" pitchFamily="34" charset="0"/>
            </a:endParaRPr>
          </a:p>
          <a:p>
            <a:pPr lvl="0" algn="just">
              <a:spcBef>
                <a:spcPct val="20000"/>
              </a:spcBef>
              <a:buClr>
                <a:srgbClr val="F0A22E"/>
              </a:buClr>
              <a:buSzPct val="70000"/>
            </a:pPr>
            <a:r>
              <a:rPr lang="it-IT" i="1" dirty="0">
                <a:solidFill>
                  <a:srgbClr val="4E3B30"/>
                </a:solidFill>
                <a:latin typeface="Arial" pitchFamily="34" charset="0"/>
                <a:cs typeface="Arial" pitchFamily="34" charset="0"/>
              </a:rPr>
              <a:t>The </a:t>
            </a:r>
            <a:r>
              <a:rPr lang="it-IT" i="1" dirty="0" err="1">
                <a:solidFill>
                  <a:srgbClr val="4E3B30"/>
                </a:solidFill>
                <a:latin typeface="Arial" pitchFamily="34" charset="0"/>
                <a:cs typeface="Arial" pitchFamily="34" charset="0"/>
              </a:rPr>
              <a:t>greek</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character</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is</a:t>
            </a:r>
            <a:r>
              <a:rPr lang="it-IT" i="1" dirty="0">
                <a:solidFill>
                  <a:srgbClr val="4E3B30"/>
                </a:solidFill>
                <a:latin typeface="Arial" pitchFamily="34" charset="0"/>
                <a:cs typeface="Arial" pitchFamily="34" charset="0"/>
              </a:rPr>
              <a:t> a </a:t>
            </a:r>
            <a:r>
              <a:rPr lang="it-IT" i="1" dirty="0" err="1">
                <a:solidFill>
                  <a:srgbClr val="4E3B30"/>
                </a:solidFill>
                <a:latin typeface="Arial" pitchFamily="34" charset="0"/>
                <a:cs typeface="Arial" pitchFamily="34" charset="0"/>
              </a:rPr>
              <a:t>precursor</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of</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all</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battles</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for</a:t>
            </a:r>
            <a:r>
              <a:rPr lang="it-IT" i="1" dirty="0">
                <a:solidFill>
                  <a:srgbClr val="4E3B30"/>
                </a:solidFill>
                <a:latin typeface="Arial" pitchFamily="34" charset="0"/>
                <a:cs typeface="Arial" pitchFamily="34" charset="0"/>
              </a:rPr>
              <a:t> the </a:t>
            </a:r>
            <a:r>
              <a:rPr lang="it-IT" i="1" dirty="0" err="1">
                <a:solidFill>
                  <a:srgbClr val="4E3B30"/>
                </a:solidFill>
                <a:latin typeface="Arial" pitchFamily="34" charset="0"/>
                <a:cs typeface="Arial" pitchFamily="34" charset="0"/>
              </a:rPr>
              <a:t>affirmation</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of</a:t>
            </a:r>
            <a:r>
              <a:rPr lang="it-IT" i="1" dirty="0">
                <a:solidFill>
                  <a:srgbClr val="4E3B30"/>
                </a:solidFill>
                <a:latin typeface="Arial" pitchFamily="34" charset="0"/>
                <a:cs typeface="Arial" pitchFamily="34" charset="0"/>
              </a:rPr>
              <a:t> the self </a:t>
            </a:r>
            <a:r>
              <a:rPr lang="it-IT" i="1" dirty="0" err="1">
                <a:solidFill>
                  <a:srgbClr val="4E3B30"/>
                </a:solidFill>
                <a:latin typeface="Arial" pitchFamily="34" charset="0"/>
                <a:cs typeface="Arial" pitchFamily="34" charset="0"/>
              </a:rPr>
              <a:t>aganinst</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all</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power</a:t>
            </a:r>
            <a:r>
              <a:rPr lang="it-IT" i="1" dirty="0">
                <a:solidFill>
                  <a:srgbClr val="4E3B30"/>
                </a:solidFill>
                <a:latin typeface="Arial" pitchFamily="34" charset="0"/>
                <a:cs typeface="Arial" pitchFamily="34" charset="0"/>
              </a:rPr>
              <a:t> and </a:t>
            </a:r>
            <a:r>
              <a:rPr lang="it-IT" i="1" dirty="0" err="1">
                <a:solidFill>
                  <a:srgbClr val="4E3B30"/>
                </a:solidFill>
                <a:latin typeface="Arial" pitchFamily="34" charset="0"/>
                <a:cs typeface="Arial" pitchFamily="34" charset="0"/>
              </a:rPr>
              <a:t>control</a:t>
            </a:r>
            <a:r>
              <a:rPr lang="it-IT" i="1" dirty="0">
                <a:solidFill>
                  <a:srgbClr val="4E3B30"/>
                </a:solidFill>
                <a:latin typeface="Arial" pitchFamily="34" charset="0"/>
                <a:cs typeface="Arial" pitchFamily="34" charset="0"/>
              </a:rPr>
              <a:t> </a:t>
            </a:r>
            <a:r>
              <a:rPr lang="it-IT" i="1" dirty="0" err="1">
                <a:solidFill>
                  <a:srgbClr val="4E3B30"/>
                </a:solidFill>
                <a:latin typeface="Arial" pitchFamily="34" charset="0"/>
                <a:cs typeface="Arial" pitchFamily="34" charset="0"/>
              </a:rPr>
              <a:t>systems</a:t>
            </a:r>
            <a:endParaRPr lang="it-IT" i="1" dirty="0">
              <a:solidFill>
                <a:srgbClr val="4E3B3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Living_Theatre_04.jpg"/>
          <p:cNvPicPr>
            <a:picLocks noGrp="1" noChangeAspect="1"/>
          </p:cNvPicPr>
          <p:nvPr>
            <p:ph type="pic" idx="1"/>
          </p:nvPr>
        </p:nvPicPr>
        <p:blipFill>
          <a:blip r:embed="rId2"/>
          <a:srcRect t="25852" b="25852"/>
          <a:stretch>
            <a:fillRect/>
          </a:stretch>
        </p:blipFill>
        <p:spPr>
          <a:xfrm>
            <a:off x="3571868" y="714356"/>
            <a:ext cx="5029200" cy="3657600"/>
          </a:xfrm>
        </p:spPr>
      </p:pic>
      <p:sp>
        <p:nvSpPr>
          <p:cNvPr id="5" name="Titolo 4"/>
          <p:cNvSpPr>
            <a:spLocks noGrp="1"/>
          </p:cNvSpPr>
          <p:nvPr>
            <p:ph type="title"/>
          </p:nvPr>
        </p:nvSpPr>
        <p:spPr/>
        <p:txBody>
          <a:bodyPr/>
          <a:lstStyle/>
          <a:p>
            <a:endParaRPr lang="it-IT"/>
          </a:p>
        </p:txBody>
      </p:sp>
      <p:sp>
        <p:nvSpPr>
          <p:cNvPr id="7" name="Segnaposto testo 6"/>
          <p:cNvSpPr>
            <a:spLocks noGrp="1"/>
          </p:cNvSpPr>
          <p:nvPr>
            <p:ph type="body" sz="half" idx="2"/>
          </p:nvPr>
        </p:nvSpPr>
        <p:spPr/>
        <p:txBody>
          <a:bodyPr/>
          <a:lstStyle/>
          <a:p>
            <a:endParaRPr lang="it-IT"/>
          </a:p>
        </p:txBody>
      </p:sp>
      <p:sp>
        <p:nvSpPr>
          <p:cNvPr id="9" name="CasellaDiTesto 8"/>
          <p:cNvSpPr txBox="1"/>
          <p:nvPr/>
        </p:nvSpPr>
        <p:spPr>
          <a:xfrm>
            <a:off x="357158" y="1214422"/>
            <a:ext cx="2000264" cy="1323439"/>
          </a:xfrm>
          <a:prstGeom prst="rect">
            <a:avLst/>
          </a:prstGeom>
          <a:noFill/>
        </p:spPr>
        <p:txBody>
          <a:bodyPr wrap="square" rtlCol="0">
            <a:spAutoFit/>
          </a:bodyPr>
          <a:lstStyle/>
          <a:p>
            <a:r>
              <a:rPr lang="it-IT" sz="2000" i="1" dirty="0"/>
              <a:t>"</a:t>
            </a:r>
            <a:r>
              <a:rPr lang="it-IT" sz="2000" i="1" dirty="0" err="1"/>
              <a:t>Now</a:t>
            </a:r>
            <a:r>
              <a:rPr lang="it-IT" sz="2000" i="1" dirty="0"/>
              <a:t> </a:t>
            </a:r>
            <a:r>
              <a:rPr lang="it-IT" sz="2000" i="1" dirty="0" err="1"/>
              <a:t>you</a:t>
            </a:r>
            <a:r>
              <a:rPr lang="it-IT" sz="2000" i="1" dirty="0"/>
              <a:t> </a:t>
            </a:r>
            <a:r>
              <a:rPr lang="it-IT" sz="2000" i="1" dirty="0" err="1"/>
              <a:t>have</a:t>
            </a:r>
            <a:r>
              <a:rPr lang="it-IT" sz="2000" i="1" dirty="0"/>
              <a:t> me, can </a:t>
            </a:r>
            <a:r>
              <a:rPr lang="it-IT" sz="2000" i="1" dirty="0" err="1"/>
              <a:t>you</a:t>
            </a:r>
            <a:r>
              <a:rPr lang="it-IT" sz="2000" i="1" dirty="0"/>
              <a:t> do more </a:t>
            </a:r>
            <a:r>
              <a:rPr lang="it-IT" sz="2000" i="1" dirty="0" err="1"/>
              <a:t>than</a:t>
            </a:r>
            <a:r>
              <a:rPr lang="it-IT" sz="2000" i="1" dirty="0"/>
              <a:t> </a:t>
            </a:r>
            <a:r>
              <a:rPr lang="it-IT" sz="2000" i="1" dirty="0" err="1"/>
              <a:t>kill</a:t>
            </a:r>
            <a:r>
              <a:rPr lang="it-IT" sz="2000" i="1" dirty="0"/>
              <a:t> 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THEATRE OF THE CRUELTY</a:t>
            </a:r>
          </a:p>
        </p:txBody>
      </p:sp>
      <p:sp>
        <p:nvSpPr>
          <p:cNvPr id="3" name="Segnaposto testo 2"/>
          <p:cNvSpPr>
            <a:spLocks noGrp="1"/>
          </p:cNvSpPr>
          <p:nvPr>
            <p:ph type="body" idx="2"/>
          </p:nvPr>
        </p:nvSpPr>
        <p:spPr/>
        <p:txBody>
          <a:bodyPr>
            <a:noAutofit/>
          </a:bodyPr>
          <a:lstStyle/>
          <a:p>
            <a:r>
              <a:rPr lang="en-US" sz="2000" b="1" dirty="0">
                <a:solidFill>
                  <a:schemeClr val="tx1"/>
                </a:solidFill>
                <a:latin typeface="Arial" pitchFamily="34" charset="0"/>
                <a:cs typeface="Arial" pitchFamily="34" charset="0"/>
              </a:rPr>
              <a:t>I employ the word "cruelty" in the sense of an appetite for life, a cosmic rigor, an implacable necessity; it is the consequence of an act.</a:t>
            </a:r>
          </a:p>
          <a:p>
            <a:endParaRPr lang="en-US" sz="2000" b="1" dirty="0">
              <a:solidFill>
                <a:schemeClr val="tx1"/>
              </a:solidFill>
              <a:latin typeface="Arial" pitchFamily="34" charset="0"/>
              <a:cs typeface="Arial" pitchFamily="34" charset="0"/>
            </a:endParaRPr>
          </a:p>
          <a:p>
            <a:pPr algn="just"/>
            <a:r>
              <a:rPr lang="en-US" sz="2000" b="1" dirty="0">
                <a:solidFill>
                  <a:schemeClr val="tx1"/>
                </a:solidFill>
                <a:latin typeface="Arial" pitchFamily="34" charset="0"/>
                <a:cs typeface="Arial" pitchFamily="34" charset="0"/>
              </a:rPr>
              <a:t> Everything that acts is a cruelty. It is upon this idea of extreme action, pushed beyond all limits, that theatre must be rebuilt.</a:t>
            </a:r>
            <a:endParaRPr lang="it-IT" sz="2000" b="1" dirty="0">
              <a:solidFill>
                <a:schemeClr val="tx1"/>
              </a:solidFill>
              <a:latin typeface="Arial" pitchFamily="34" charset="0"/>
              <a:cs typeface="Arial" pitchFamily="34" charset="0"/>
            </a:endParaRPr>
          </a:p>
        </p:txBody>
      </p:sp>
      <p:sp>
        <p:nvSpPr>
          <p:cNvPr id="4" name="Segnaposto contenuto 3"/>
          <p:cNvSpPr>
            <a:spLocks noGrp="1"/>
          </p:cNvSpPr>
          <p:nvPr>
            <p:ph sz="half" idx="1"/>
          </p:nvPr>
        </p:nvSpPr>
        <p:spPr/>
        <p:txBody>
          <a:bodyPr>
            <a:normAutofit fontScale="70000" lnSpcReduction="20000"/>
          </a:bodyPr>
          <a:lstStyle/>
          <a:p>
            <a:r>
              <a:rPr lang="en-US" dirty="0"/>
              <a:t>“</a:t>
            </a:r>
            <a:r>
              <a:rPr lang="en-US" i="1" dirty="0"/>
              <a:t>Theater of Cruelty means a </a:t>
            </a:r>
            <a:r>
              <a:rPr lang="en-US" b="1" i="1" dirty="0"/>
              <a:t>theater difficult and cruel for myself </a:t>
            </a:r>
            <a:r>
              <a:rPr lang="en-US" i="1" dirty="0"/>
              <a:t>first of all. And, on the level of performance, it is not the cruelty we can exercise upon each other by hacking at each other’s bodies, carving up our personal anatomies, or, like Assyrian emperors, sending parcels of human ears, noses, or neatly detached nostrils through the mail, but the much more terrible and necessary cruelty which things can exercise against us. </a:t>
            </a:r>
            <a:r>
              <a:rPr lang="en-US" b="1" i="1" dirty="0"/>
              <a:t>We are not free</a:t>
            </a:r>
            <a:r>
              <a:rPr lang="en-US" i="1" dirty="0"/>
              <a:t>. And the sky can still fall on our heads. And the theater has been created to teach us that first of all.”</a:t>
            </a:r>
          </a:p>
          <a:p>
            <a:r>
              <a:rPr lang="en-US" dirty="0"/>
              <a:t> </a:t>
            </a:r>
            <a:r>
              <a:rPr lang="en-US" b="1" dirty="0" err="1">
                <a:hlinkClick r:id="rId2"/>
              </a:rPr>
              <a:t>Antonin</a:t>
            </a:r>
            <a:r>
              <a:rPr lang="en-US" b="1" dirty="0">
                <a:hlinkClick r:id="rId2"/>
              </a:rPr>
              <a:t> </a:t>
            </a:r>
            <a:r>
              <a:rPr lang="en-US" b="1" dirty="0" err="1">
                <a:hlinkClick r:id="rId2"/>
              </a:rPr>
              <a:t>Artaud</a:t>
            </a:r>
            <a:r>
              <a:rPr lang="en-US" dirty="0"/>
              <a:t>, </a:t>
            </a:r>
            <a:r>
              <a:rPr lang="en-US" b="1" dirty="0">
                <a:hlinkClick r:id="rId3"/>
              </a:rPr>
              <a:t>The Theater and Its Double</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descr="download (2).jpg"/>
          <p:cNvPicPr>
            <a:picLocks noGrp="1" noChangeAspect="1"/>
          </p:cNvPicPr>
          <p:nvPr>
            <p:ph sz="half" idx="4294967295"/>
          </p:nvPr>
        </p:nvPicPr>
        <p:blipFill>
          <a:blip r:embed="rId2"/>
          <a:stretch>
            <a:fillRect/>
          </a:stretch>
        </p:blipFill>
        <p:spPr>
          <a:xfrm>
            <a:off x="5385508" y="785794"/>
            <a:ext cx="3758492" cy="5357850"/>
          </a:xfrm>
        </p:spPr>
      </p:pic>
      <p:sp>
        <p:nvSpPr>
          <p:cNvPr id="9" name="Rettangolo 8"/>
          <p:cNvSpPr/>
          <p:nvPr/>
        </p:nvSpPr>
        <p:spPr>
          <a:xfrm>
            <a:off x="0" y="214290"/>
            <a:ext cx="9144000" cy="6801862"/>
          </a:xfrm>
          <a:prstGeom prst="rect">
            <a:avLst/>
          </a:prstGeom>
        </p:spPr>
        <p:txBody>
          <a:bodyPr wrap="square">
            <a:spAutoFit/>
          </a:bodyPr>
          <a:lstStyle/>
          <a:p>
            <a:r>
              <a:rPr lang="en-US" sz="2000" b="1" dirty="0"/>
              <a:t>KREON </a:t>
            </a:r>
            <a:br>
              <a:rPr lang="en-US" b="1" dirty="0"/>
            </a:br>
            <a:r>
              <a:rPr lang="en-US" b="1" dirty="0"/>
              <a:t>Do you admit or you deny that you did it? </a:t>
            </a:r>
          </a:p>
          <a:p>
            <a:br>
              <a:rPr lang="en-US" b="1" dirty="0"/>
            </a:br>
            <a:r>
              <a:rPr lang="en-US" b="1" dirty="0"/>
              <a:t>ANTIGONE </a:t>
            </a:r>
            <a:br>
              <a:rPr lang="en-US" b="1" dirty="0"/>
            </a:br>
            <a:r>
              <a:rPr lang="en-US" sz="2000" b="1" dirty="0"/>
              <a:t>I say that I did and I don't deny it </a:t>
            </a:r>
            <a:br>
              <a:rPr lang="en-US" b="1" dirty="0"/>
            </a:br>
            <a:r>
              <a:rPr lang="en-US" b="1" dirty="0"/>
              <a:t>KREON </a:t>
            </a:r>
            <a:br>
              <a:rPr lang="en-US" b="1" dirty="0"/>
            </a:br>
            <a:r>
              <a:rPr lang="en-US" b="1" dirty="0"/>
              <a:t>Now tell me, and be brief: </a:t>
            </a:r>
            <a:br>
              <a:rPr lang="en-US" b="1" dirty="0"/>
            </a:br>
            <a:r>
              <a:rPr lang="en-US" b="1" dirty="0"/>
              <a:t>are you aware of what was announced </a:t>
            </a:r>
            <a:br>
              <a:rPr lang="en-US" b="1" dirty="0"/>
            </a:br>
            <a:r>
              <a:rPr lang="en-US" b="1" dirty="0"/>
              <a:t>in the open city about this particular corpse? </a:t>
            </a:r>
            <a:br>
              <a:rPr lang="en-US" b="1" dirty="0"/>
            </a:br>
            <a:r>
              <a:rPr lang="en-US" b="1" dirty="0"/>
              <a:t>ANTIGONE </a:t>
            </a:r>
            <a:br>
              <a:rPr lang="en-US" b="1" dirty="0"/>
            </a:br>
            <a:r>
              <a:rPr lang="en-US" b="1" dirty="0"/>
              <a:t>I knew it. How could I help you. It was clear enough. </a:t>
            </a:r>
            <a:br>
              <a:rPr lang="en-US" b="1" dirty="0"/>
            </a:br>
            <a:r>
              <a:rPr lang="en-US" b="1" dirty="0"/>
              <a:t>KREON </a:t>
            </a:r>
            <a:br>
              <a:rPr lang="en-US" b="1" dirty="0"/>
            </a:br>
            <a:r>
              <a:rPr lang="en-US" b="1" dirty="0"/>
              <a:t>And yet </a:t>
            </a:r>
            <a:r>
              <a:rPr lang="en-US" b="1" dirty="0">
                <a:solidFill>
                  <a:srgbClr val="FF0000"/>
                </a:solidFill>
              </a:rPr>
              <a:t>you dared to break my law? </a:t>
            </a:r>
            <a:br>
              <a:rPr lang="en-US" b="1" dirty="0"/>
            </a:br>
            <a:r>
              <a:rPr lang="en-US" b="1" dirty="0"/>
              <a:t>ANTIGONE </a:t>
            </a:r>
            <a:br>
              <a:rPr lang="en-US" b="1" dirty="0"/>
            </a:br>
            <a:r>
              <a:rPr lang="en-US" b="1" dirty="0"/>
              <a:t>Just because </a:t>
            </a:r>
            <a:r>
              <a:rPr lang="en-US" b="1" dirty="0">
                <a:solidFill>
                  <a:srgbClr val="FF0000"/>
                </a:solidFill>
              </a:rPr>
              <a:t>it was your law, a human law,</a:t>
            </a:r>
            <a:r>
              <a:rPr lang="en-US" b="1" dirty="0"/>
              <a:t> </a:t>
            </a:r>
            <a:br>
              <a:rPr lang="en-US" b="1" dirty="0"/>
            </a:br>
            <a:r>
              <a:rPr lang="en-US" b="1" dirty="0"/>
              <a:t>that's why a human being may break it – and </a:t>
            </a:r>
            <a:br>
              <a:rPr lang="en-US" b="1" dirty="0"/>
            </a:br>
            <a:r>
              <a:rPr lang="en-US" b="1" dirty="0"/>
              <a:t>I am just as human as you and only slightly more </a:t>
            </a:r>
            <a:br>
              <a:rPr lang="en-US" b="1" dirty="0"/>
            </a:br>
            <a:r>
              <a:rPr lang="en-US" b="1" dirty="0"/>
              <a:t>mortal. </a:t>
            </a:r>
          </a:p>
          <a:p>
            <a:r>
              <a:rPr lang="en-US" b="1" dirty="0"/>
              <a:t>(…)</a:t>
            </a:r>
          </a:p>
          <a:p>
            <a:r>
              <a:rPr lang="en-US" b="1" dirty="0"/>
              <a:t>if seem crazy to you </a:t>
            </a:r>
            <a:br>
              <a:rPr lang="en-US" b="1" dirty="0"/>
            </a:br>
            <a:r>
              <a:rPr lang="en-US" b="1" dirty="0"/>
              <a:t>because I fear the judgment of heaven, </a:t>
            </a:r>
            <a:br>
              <a:rPr lang="en-US" b="1" dirty="0"/>
            </a:br>
            <a:r>
              <a:rPr lang="en-US" b="1" dirty="0"/>
              <a:t>which hates the bare sight of mangled bodies, </a:t>
            </a:r>
            <a:br>
              <a:rPr lang="en-US" b="1" dirty="0"/>
            </a:br>
            <a:r>
              <a:rPr lang="en-US" b="1" dirty="0"/>
              <a:t>and </a:t>
            </a:r>
            <a:r>
              <a:rPr lang="en-US" b="1" dirty="0">
                <a:solidFill>
                  <a:srgbClr val="FF0000"/>
                </a:solidFill>
              </a:rPr>
              <a:t>I don't fear your </a:t>
            </a:r>
            <a:r>
              <a:rPr lang="en-US" b="1" dirty="0" err="1">
                <a:solidFill>
                  <a:srgbClr val="FF0000"/>
                </a:solidFill>
              </a:rPr>
              <a:t>judgement</a:t>
            </a:r>
            <a:r>
              <a:rPr lang="en-US" b="1" dirty="0">
                <a:solidFill>
                  <a:srgbClr val="FF0000"/>
                </a:solidFill>
              </a:rPr>
              <a:t>, </a:t>
            </a:r>
            <a:br>
              <a:rPr lang="en-US" b="1" dirty="0"/>
            </a:b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From</a:t>
            </a:r>
            <a:r>
              <a:rPr lang="it-IT" dirty="0"/>
              <a:t> &lt;</a:t>
            </a:r>
            <a:r>
              <a:rPr lang="it-IT" dirty="0" err="1"/>
              <a:t>sofocle</a:t>
            </a:r>
            <a:r>
              <a:rPr lang="it-IT" dirty="0"/>
              <a:t> </a:t>
            </a:r>
            <a:r>
              <a:rPr lang="it-IT" dirty="0" err="1"/>
              <a:t>to</a:t>
            </a:r>
            <a:r>
              <a:rPr lang="it-IT" dirty="0"/>
              <a:t> Brecht</a:t>
            </a:r>
          </a:p>
        </p:txBody>
      </p:sp>
      <p:sp>
        <p:nvSpPr>
          <p:cNvPr id="3" name="Rettangolo 2"/>
          <p:cNvSpPr/>
          <p:nvPr/>
        </p:nvSpPr>
        <p:spPr>
          <a:xfrm>
            <a:off x="214282" y="928670"/>
            <a:ext cx="8072494" cy="4678204"/>
          </a:xfrm>
          <a:prstGeom prst="rect">
            <a:avLst/>
          </a:prstGeom>
        </p:spPr>
        <p:txBody>
          <a:bodyPr wrap="square">
            <a:spAutoFit/>
          </a:bodyPr>
          <a:lstStyle/>
          <a:p>
            <a:br>
              <a:rPr lang="en-US" dirty="0"/>
            </a:br>
            <a:r>
              <a:rPr lang="en-US" sz="2000" dirty="0">
                <a:latin typeface="Arial" pitchFamily="34" charset="0"/>
                <a:cs typeface="Arial" pitchFamily="34" charset="0"/>
              </a:rPr>
              <a:t>The significant shift in meaning: from the religious to the political. </a:t>
            </a:r>
          </a:p>
          <a:p>
            <a:endParaRPr lang="en-US" sz="2000" dirty="0">
              <a:latin typeface="Arial" pitchFamily="34" charset="0"/>
              <a:cs typeface="Arial" pitchFamily="34" charset="0"/>
            </a:endParaRPr>
          </a:p>
          <a:p>
            <a:pPr algn="just">
              <a:buFont typeface="Arial" pitchFamily="34" charset="0"/>
              <a:buChar char="•"/>
            </a:pPr>
            <a:r>
              <a:rPr lang="en-US" sz="2000" dirty="0">
                <a:latin typeface="Arial" pitchFamily="34" charset="0"/>
                <a:cs typeface="Arial" pitchFamily="34" charset="0"/>
              </a:rPr>
              <a:t>The war between Argos and Thebes are removed from myth and takes the form of </a:t>
            </a:r>
            <a:r>
              <a:rPr lang="en-US" sz="2000" b="1" dirty="0">
                <a:latin typeface="Arial" pitchFamily="34" charset="0"/>
                <a:cs typeface="Arial" pitchFamily="34" charset="0"/>
              </a:rPr>
              <a:t>war of aggression </a:t>
            </a:r>
            <a:r>
              <a:rPr lang="en-US" sz="2000" dirty="0">
                <a:latin typeface="Arial" pitchFamily="34" charset="0"/>
                <a:cs typeface="Arial" pitchFamily="34" charset="0"/>
              </a:rPr>
              <a:t>against Argo for possession of iron mines.</a:t>
            </a:r>
          </a:p>
          <a:p>
            <a:endParaRPr lang="en-US" sz="2000" dirty="0">
              <a:latin typeface="Arial" pitchFamily="34" charset="0"/>
              <a:cs typeface="Arial" pitchFamily="34" charset="0"/>
            </a:endParaRPr>
          </a:p>
          <a:p>
            <a:pPr algn="just">
              <a:buFont typeface="Arial" pitchFamily="34" charset="0"/>
              <a:buChar char="•"/>
            </a:pPr>
            <a:r>
              <a:rPr lang="en-US" sz="2000" dirty="0">
                <a:latin typeface="Arial" pitchFamily="34" charset="0"/>
                <a:cs typeface="Arial" pitchFamily="34" charset="0"/>
              </a:rPr>
              <a:t> </a:t>
            </a:r>
            <a:r>
              <a:rPr lang="en-US" sz="2000" b="1" dirty="0">
                <a:latin typeface="Arial" pitchFamily="34" charset="0"/>
                <a:cs typeface="Arial" pitchFamily="34" charset="0"/>
              </a:rPr>
              <a:t>The men are responsible for their own destiny</a:t>
            </a:r>
            <a:r>
              <a:rPr lang="en-US" sz="2000" dirty="0">
                <a:latin typeface="Arial" pitchFamily="34" charset="0"/>
                <a:cs typeface="Arial" pitchFamily="34" charset="0"/>
              </a:rPr>
              <a:t>, not the gods. </a:t>
            </a:r>
          </a:p>
          <a:p>
            <a:pPr algn="just">
              <a:buFont typeface="Arial" pitchFamily="34" charset="0"/>
              <a:buChar char="•"/>
            </a:pPr>
            <a:endParaRPr lang="en-US" sz="2000" dirty="0">
              <a:latin typeface="Arial" pitchFamily="34" charset="0"/>
              <a:cs typeface="Arial" pitchFamily="34" charset="0"/>
            </a:endParaRPr>
          </a:p>
          <a:p>
            <a:pPr algn="just">
              <a:buFont typeface="Arial" pitchFamily="34" charset="0"/>
              <a:buChar char="•"/>
            </a:pPr>
            <a:r>
              <a:rPr lang="en-US" sz="2000" b="1" dirty="0">
                <a:latin typeface="Arial" pitchFamily="34" charset="0"/>
                <a:cs typeface="Arial" pitchFamily="34" charset="0"/>
              </a:rPr>
              <a:t>We have to provide a civic model and alternative ethics</a:t>
            </a:r>
            <a:r>
              <a:rPr lang="en-US" sz="2000" dirty="0">
                <a:latin typeface="Arial" pitchFamily="34" charset="0"/>
                <a:cs typeface="Arial" pitchFamily="34" charset="0"/>
              </a:rPr>
              <a:t>, a community that is fighting for their ideals. </a:t>
            </a:r>
          </a:p>
          <a:p>
            <a:pPr algn="just">
              <a:buFont typeface="Arial" pitchFamily="34" charset="0"/>
              <a:buChar char="•"/>
            </a:pPr>
            <a:endParaRPr lang="en-US" sz="2000" dirty="0">
              <a:latin typeface="Arial" pitchFamily="34" charset="0"/>
              <a:cs typeface="Arial" pitchFamily="34" charset="0"/>
            </a:endParaRPr>
          </a:p>
          <a:p>
            <a:pPr algn="just">
              <a:buFont typeface="Arial" pitchFamily="34" charset="0"/>
              <a:buChar char="•"/>
            </a:pPr>
            <a:r>
              <a:rPr lang="en-US" sz="2000" b="1" dirty="0" err="1">
                <a:latin typeface="Arial" pitchFamily="34" charset="0"/>
                <a:cs typeface="Arial" pitchFamily="34" charset="0"/>
              </a:rPr>
              <a:t>Antigone</a:t>
            </a:r>
            <a:r>
              <a:rPr lang="en-US" sz="2000" b="1" dirty="0">
                <a:latin typeface="Arial" pitchFamily="34" charset="0"/>
                <a:cs typeface="Arial" pitchFamily="34" charset="0"/>
              </a:rPr>
              <a:t> is the heroine of a society guided by the spirit of freedom and non-violence </a:t>
            </a:r>
            <a:r>
              <a:rPr lang="en-US" sz="2000" dirty="0">
                <a:latin typeface="Arial" pitchFamily="34" charset="0"/>
                <a:cs typeface="Arial" pitchFamily="34" charset="0"/>
              </a:rPr>
              <a:t>and is ready to sacrifice herself for this. But also </a:t>
            </a:r>
            <a:r>
              <a:rPr lang="en-US" sz="2000" dirty="0" err="1">
                <a:latin typeface="Arial" pitchFamily="34" charset="0"/>
                <a:cs typeface="Arial" pitchFamily="34" charset="0"/>
              </a:rPr>
              <a:t>Polynices</a:t>
            </a:r>
            <a:r>
              <a:rPr lang="en-US" sz="2000" dirty="0">
                <a:latin typeface="Arial" pitchFamily="34" charset="0"/>
                <a:cs typeface="Arial" pitchFamily="34" charset="0"/>
              </a:rPr>
              <a:t> who did not take the part of the war of attack. </a:t>
            </a:r>
            <a:endParaRPr lang="it-IT" sz="2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The </a:t>
            </a:r>
            <a:r>
              <a:rPr lang="it-IT" dirty="0" err="1"/>
              <a:t>actors</a:t>
            </a:r>
            <a:r>
              <a:rPr lang="it-IT" dirty="0"/>
              <a:t> FEARS FOR THE PUBLIC</a:t>
            </a:r>
          </a:p>
        </p:txBody>
      </p:sp>
      <p:pic>
        <p:nvPicPr>
          <p:cNvPr id="3" name="Immagine 2" descr="image008.jpg"/>
          <p:cNvPicPr>
            <a:picLocks noChangeAspect="1"/>
          </p:cNvPicPr>
          <p:nvPr/>
        </p:nvPicPr>
        <p:blipFill>
          <a:blip r:embed="rId2"/>
          <a:stretch>
            <a:fillRect/>
          </a:stretch>
        </p:blipFill>
        <p:spPr>
          <a:xfrm>
            <a:off x="2357422" y="1432752"/>
            <a:ext cx="5286412" cy="54252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KREON WINDS UP THE SOLDIERS</a:t>
            </a:r>
          </a:p>
        </p:txBody>
      </p:sp>
      <p:pic>
        <p:nvPicPr>
          <p:cNvPr id="3" name="Immagine 2" descr="images (4).jpg"/>
          <p:cNvPicPr>
            <a:picLocks noChangeAspect="1"/>
          </p:cNvPicPr>
          <p:nvPr/>
        </p:nvPicPr>
        <p:blipFill>
          <a:blip r:embed="rId2"/>
          <a:stretch>
            <a:fillRect/>
          </a:stretch>
        </p:blipFill>
        <p:spPr>
          <a:xfrm>
            <a:off x="714348" y="1285860"/>
            <a:ext cx="3429024" cy="5218899"/>
          </a:xfrm>
          <a:prstGeom prst="rect">
            <a:avLst/>
          </a:prstGeom>
        </p:spPr>
      </p:pic>
      <p:pic>
        <p:nvPicPr>
          <p:cNvPr id="4" name="Immagine 3" descr="image004.jpg"/>
          <p:cNvPicPr>
            <a:picLocks noChangeAspect="1"/>
          </p:cNvPicPr>
          <p:nvPr/>
        </p:nvPicPr>
        <p:blipFill>
          <a:blip r:embed="rId3"/>
          <a:stretch>
            <a:fillRect/>
          </a:stretch>
        </p:blipFill>
        <p:spPr>
          <a:xfrm>
            <a:off x="4214810" y="2285992"/>
            <a:ext cx="4648200" cy="3067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king</a:t>
            </a:r>
            <a:r>
              <a:rPr lang="it-IT" dirty="0"/>
              <a:t>, the </a:t>
            </a:r>
            <a:r>
              <a:rPr lang="it-IT" dirty="0" err="1"/>
              <a:t>soldiers</a:t>
            </a:r>
            <a:r>
              <a:rPr lang="it-IT" dirty="0"/>
              <a:t>, the people</a:t>
            </a:r>
          </a:p>
        </p:txBody>
      </p:sp>
      <p:pic>
        <p:nvPicPr>
          <p:cNvPr id="3" name="Immagine 2" descr="Antigone_0.jpg"/>
          <p:cNvPicPr>
            <a:picLocks noChangeAspect="1"/>
          </p:cNvPicPr>
          <p:nvPr/>
        </p:nvPicPr>
        <p:blipFill>
          <a:blip r:embed="rId2"/>
          <a:stretch>
            <a:fillRect/>
          </a:stretch>
        </p:blipFill>
        <p:spPr>
          <a:xfrm>
            <a:off x="857224" y="1643050"/>
            <a:ext cx="7721918" cy="43148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hlinkClick r:id="rId2" tooltip="Distancing effect"/>
              </a:rPr>
              <a:t>Verfremdungseffekt</a:t>
            </a:r>
            <a:endParaRPr lang="it-IT" dirty="0"/>
          </a:p>
        </p:txBody>
      </p:sp>
      <p:pic>
        <p:nvPicPr>
          <p:cNvPr id="3" name="Immagine 2" descr="images (2).jpg"/>
          <p:cNvPicPr>
            <a:picLocks noChangeAspect="1"/>
          </p:cNvPicPr>
          <p:nvPr/>
        </p:nvPicPr>
        <p:blipFill>
          <a:blip r:embed="rId3"/>
          <a:stretch>
            <a:fillRect/>
          </a:stretch>
        </p:blipFill>
        <p:spPr>
          <a:xfrm>
            <a:off x="3643306" y="2143116"/>
            <a:ext cx="5143536" cy="3887556"/>
          </a:xfrm>
          <a:prstGeom prst="rect">
            <a:avLst/>
          </a:prstGeom>
        </p:spPr>
      </p:pic>
      <p:sp>
        <p:nvSpPr>
          <p:cNvPr id="4" name="Rettangolo 3"/>
          <p:cNvSpPr/>
          <p:nvPr/>
        </p:nvSpPr>
        <p:spPr>
          <a:xfrm>
            <a:off x="142844" y="2500306"/>
            <a:ext cx="3429024" cy="3416320"/>
          </a:xfrm>
          <a:prstGeom prst="rect">
            <a:avLst/>
          </a:prstGeom>
        </p:spPr>
        <p:txBody>
          <a:bodyPr wrap="square">
            <a:spAutoFit/>
          </a:bodyPr>
          <a:lstStyle/>
          <a:p>
            <a:r>
              <a:rPr lang="en-US" dirty="0"/>
              <a:t>One of the most important techniques Brecht developed to perform epic theatre is the </a:t>
            </a:r>
            <a:r>
              <a:rPr lang="en-US" dirty="0" err="1">
                <a:hlinkClick r:id="rId2" tooltip="Distancing effect"/>
              </a:rPr>
              <a:t>Verfremdungseffekt</a:t>
            </a:r>
            <a:r>
              <a:rPr lang="en-US" dirty="0"/>
              <a:t>, or the "estrangement effect. The narration in third person for giving objectivity</a:t>
            </a:r>
          </a:p>
          <a:p>
            <a:endParaRPr lang="en-US" dirty="0"/>
          </a:p>
          <a:p>
            <a:r>
              <a:rPr lang="en-US" dirty="0"/>
              <a:t>The Living use languages different to that of the dialogues for enhancing this effect during the descriptions.</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Antigone=</a:t>
            </a:r>
            <a:r>
              <a:rPr lang="it-IT" dirty="0"/>
              <a:t> a </a:t>
            </a:r>
            <a:r>
              <a:rPr lang="it-IT" dirty="0" err="1"/>
              <a:t>bird</a:t>
            </a:r>
            <a:endParaRPr lang="it-IT" dirty="0"/>
          </a:p>
        </p:txBody>
      </p:sp>
      <p:sp>
        <p:nvSpPr>
          <p:cNvPr id="5" name="Segnaposto contenuto 4"/>
          <p:cNvSpPr>
            <a:spLocks noGrp="1"/>
          </p:cNvSpPr>
          <p:nvPr>
            <p:ph sz="half" idx="1"/>
          </p:nvPr>
        </p:nvSpPr>
        <p:spPr/>
        <p:txBody>
          <a:bodyPr/>
          <a:lstStyle/>
          <a:p>
            <a:r>
              <a:rPr lang="it-IT" i="1" dirty="0" err="1"/>
              <a:t>It</a:t>
            </a:r>
            <a:r>
              <a:rPr lang="it-IT" i="1" dirty="0"/>
              <a:t> </a:t>
            </a:r>
            <a:r>
              <a:rPr lang="it-IT" i="1" dirty="0" err="1"/>
              <a:t>was</a:t>
            </a:r>
            <a:r>
              <a:rPr lang="it-IT" i="1" dirty="0"/>
              <a:t> </a:t>
            </a:r>
            <a:r>
              <a:rPr lang="it-IT" i="1" dirty="0" err="1"/>
              <a:t>then</a:t>
            </a:r>
            <a:r>
              <a:rPr lang="it-IT" i="1" dirty="0"/>
              <a:t> </a:t>
            </a:r>
            <a:r>
              <a:rPr lang="it-IT" i="1" dirty="0" err="1"/>
              <a:t>that</a:t>
            </a:r>
            <a:r>
              <a:rPr lang="it-IT" i="1" dirty="0"/>
              <a:t> </a:t>
            </a:r>
            <a:r>
              <a:rPr lang="it-IT" i="1" dirty="0" err="1"/>
              <a:t>we</a:t>
            </a:r>
            <a:r>
              <a:rPr lang="it-IT" i="1" dirty="0"/>
              <a:t> </a:t>
            </a:r>
            <a:r>
              <a:rPr lang="it-IT" i="1" dirty="0" err="1"/>
              <a:t>saw</a:t>
            </a:r>
            <a:r>
              <a:rPr lang="it-IT" i="1" dirty="0"/>
              <a:t> </a:t>
            </a:r>
            <a:r>
              <a:rPr lang="it-IT" i="1" dirty="0" err="1"/>
              <a:t>her</a:t>
            </a:r>
            <a:r>
              <a:rPr lang="it-IT" i="1" dirty="0"/>
              <a:t>, standing </a:t>
            </a:r>
            <a:r>
              <a:rPr lang="it-IT" i="1" dirty="0" err="1"/>
              <a:t>there</a:t>
            </a:r>
            <a:r>
              <a:rPr lang="it-IT" i="1" dirty="0"/>
              <a:t> </a:t>
            </a:r>
            <a:r>
              <a:rPr lang="it-IT" i="1" dirty="0" err="1"/>
              <a:t>crying</a:t>
            </a:r>
            <a:r>
              <a:rPr lang="it-IT" i="1" dirty="0"/>
              <a:t> out. In a </a:t>
            </a:r>
            <a:r>
              <a:rPr lang="it-IT" i="1" dirty="0" err="1"/>
              <a:t>sharp</a:t>
            </a:r>
            <a:r>
              <a:rPr lang="it-IT" i="1" dirty="0"/>
              <a:t> voice </a:t>
            </a:r>
            <a:r>
              <a:rPr lang="it-IT" i="1" dirty="0" err="1"/>
              <a:t>like</a:t>
            </a:r>
            <a:r>
              <a:rPr lang="it-IT" i="1" dirty="0"/>
              <a:t> a </a:t>
            </a:r>
            <a:r>
              <a:rPr lang="it-IT" i="1" dirty="0" err="1"/>
              <a:t>bird</a:t>
            </a:r>
            <a:r>
              <a:rPr lang="it-IT" i="1" dirty="0"/>
              <a:t> </a:t>
            </a:r>
            <a:r>
              <a:rPr lang="it-IT" i="1" dirty="0" err="1"/>
              <a:t>that</a:t>
            </a:r>
            <a:r>
              <a:rPr lang="it-IT" i="1" dirty="0"/>
              <a:t> </a:t>
            </a:r>
            <a:r>
              <a:rPr lang="it-IT" i="1" dirty="0" err="1"/>
              <a:t>mourn</a:t>
            </a:r>
            <a:r>
              <a:rPr lang="it-IT" i="1" dirty="0"/>
              <a:t> </a:t>
            </a:r>
            <a:r>
              <a:rPr lang="it-IT" i="1" dirty="0" err="1"/>
              <a:t>when</a:t>
            </a:r>
            <a:r>
              <a:rPr lang="it-IT" i="1" dirty="0"/>
              <a:t> </a:t>
            </a:r>
            <a:r>
              <a:rPr lang="it-IT" i="1" dirty="0" err="1"/>
              <a:t>it</a:t>
            </a:r>
            <a:r>
              <a:rPr lang="it-IT" i="1" dirty="0"/>
              <a:t> </a:t>
            </a:r>
            <a:r>
              <a:rPr lang="it-IT" i="1" dirty="0" err="1"/>
              <a:t>sees</a:t>
            </a:r>
            <a:r>
              <a:rPr lang="it-IT" i="1" dirty="0"/>
              <a:t> the </a:t>
            </a:r>
            <a:r>
              <a:rPr lang="it-IT" i="1" dirty="0" err="1"/>
              <a:t>empty</a:t>
            </a:r>
            <a:r>
              <a:rPr lang="it-IT" i="1" dirty="0"/>
              <a:t> </a:t>
            </a:r>
            <a:r>
              <a:rPr lang="it-IT" i="1" dirty="0" err="1"/>
              <a:t>neest</a:t>
            </a:r>
            <a:r>
              <a:rPr lang="it-IT" i="1" dirty="0"/>
              <a:t>, </a:t>
            </a:r>
            <a:r>
              <a:rPr lang="it-IT" i="1" dirty="0" err="1"/>
              <a:t>withou</a:t>
            </a:r>
            <a:r>
              <a:rPr lang="it-IT" i="1" dirty="0"/>
              <a:t> </a:t>
            </a:r>
            <a:r>
              <a:rPr lang="it-IT" i="1" dirty="0" err="1"/>
              <a:t>young</a:t>
            </a:r>
            <a:r>
              <a:rPr lang="it-IT" i="1" dirty="0"/>
              <a:t> </a:t>
            </a:r>
            <a:r>
              <a:rPr lang="it-IT" i="1" dirty="0" err="1"/>
              <a:t>ones</a:t>
            </a:r>
            <a:r>
              <a:rPr lang="it-IT" i="1" dirty="0"/>
              <a:t>. 3 </a:t>
            </a:r>
            <a:r>
              <a:rPr lang="it-IT" i="1" dirty="0" err="1"/>
              <a:t>times</a:t>
            </a:r>
            <a:r>
              <a:rPr lang="it-IT" i="1" dirty="0"/>
              <a:t> </a:t>
            </a:r>
            <a:r>
              <a:rPr lang="it-IT" i="1" dirty="0" err="1"/>
              <a:t>she</a:t>
            </a:r>
            <a:r>
              <a:rPr lang="it-IT" i="1" dirty="0"/>
              <a:t> </a:t>
            </a:r>
            <a:r>
              <a:rPr lang="it-IT" i="1" dirty="0" err="1"/>
              <a:t>sprinkled</a:t>
            </a:r>
            <a:r>
              <a:rPr lang="it-IT" i="1" dirty="0"/>
              <a:t> </a:t>
            </a:r>
            <a:r>
              <a:rPr lang="it-IT" i="1" dirty="0" err="1"/>
              <a:t>dust</a:t>
            </a:r>
            <a:r>
              <a:rPr lang="it-IT" i="1" dirty="0"/>
              <a:t> on the dead man</a:t>
            </a:r>
            <a:r>
              <a:rPr lang="it-IT" dirty="0"/>
              <a:t>.</a:t>
            </a:r>
          </a:p>
        </p:txBody>
      </p:sp>
      <p:pic>
        <p:nvPicPr>
          <p:cNvPr id="7" name="Segnaposto contenuto 6" descr="image002.gif"/>
          <p:cNvPicPr>
            <a:picLocks noGrp="1" noChangeAspect="1"/>
          </p:cNvPicPr>
          <p:nvPr>
            <p:ph sz="half" idx="2"/>
          </p:nvPr>
        </p:nvPicPr>
        <p:blipFill>
          <a:blip r:embed="rId2"/>
          <a:stretch>
            <a:fillRect/>
          </a:stretch>
        </p:blipFill>
        <p:spPr>
          <a:xfrm>
            <a:off x="4648200" y="2515966"/>
            <a:ext cx="4343400" cy="289286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descr="malina1.jpg"/>
          <p:cNvPicPr>
            <a:picLocks noGrp="1" noChangeAspect="1"/>
          </p:cNvPicPr>
          <p:nvPr>
            <p:ph type="pic" idx="1"/>
          </p:nvPr>
        </p:nvPicPr>
        <p:blipFill>
          <a:blip r:embed="rId2"/>
          <a:srcRect t="1587" b="1587"/>
          <a:stretch>
            <a:fillRect/>
          </a:stretch>
        </p:blipFill>
        <p:spPr>
          <a:xfrm>
            <a:off x="3857620" y="1485912"/>
            <a:ext cx="5029200" cy="3657600"/>
          </a:xfrm>
        </p:spPr>
      </p:pic>
      <p:sp>
        <p:nvSpPr>
          <p:cNvPr id="4" name="Titolo 3"/>
          <p:cNvSpPr>
            <a:spLocks noGrp="1"/>
          </p:cNvSpPr>
          <p:nvPr>
            <p:ph type="title"/>
          </p:nvPr>
        </p:nvSpPr>
        <p:spPr>
          <a:xfrm>
            <a:off x="3276600" y="285728"/>
            <a:ext cx="5867400" cy="522288"/>
          </a:xfrm>
        </p:spPr>
        <p:txBody>
          <a:bodyPr/>
          <a:lstStyle/>
          <a:p>
            <a:r>
              <a:rPr lang="it-IT" dirty="0"/>
              <a:t>IN </a:t>
            </a:r>
            <a:r>
              <a:rPr lang="it-IT" dirty="0" err="1"/>
              <a:t>memory</a:t>
            </a:r>
            <a:r>
              <a:rPr lang="it-IT" dirty="0"/>
              <a:t> </a:t>
            </a:r>
            <a:r>
              <a:rPr lang="it-IT" dirty="0" err="1"/>
              <a:t>of</a:t>
            </a:r>
            <a:r>
              <a:rPr lang="it-IT" dirty="0"/>
              <a:t> Judith </a:t>
            </a:r>
            <a:r>
              <a:rPr lang="it-IT" dirty="0" err="1"/>
              <a:t>Malina</a:t>
            </a:r>
            <a:r>
              <a:rPr lang="it-IT" dirty="0"/>
              <a:t> </a:t>
            </a:r>
          </a:p>
        </p:txBody>
      </p:sp>
      <p:sp>
        <p:nvSpPr>
          <p:cNvPr id="6" name="Segnaposto testo 5"/>
          <p:cNvSpPr>
            <a:spLocks noGrp="1"/>
          </p:cNvSpPr>
          <p:nvPr>
            <p:ph type="body" sz="half" idx="2"/>
          </p:nvPr>
        </p:nvSpPr>
        <p:spPr>
          <a:xfrm>
            <a:off x="3357554" y="142852"/>
            <a:ext cx="5786446" cy="1000132"/>
          </a:xfrm>
        </p:spPr>
        <p:txBody>
          <a:bodyPr/>
          <a:lstStyle/>
          <a:p>
            <a:endParaRPr lang="it-IT" dirty="0"/>
          </a:p>
        </p:txBody>
      </p:sp>
      <p:sp>
        <p:nvSpPr>
          <p:cNvPr id="8" name="CasellaDiTesto 7"/>
          <p:cNvSpPr txBox="1"/>
          <p:nvPr/>
        </p:nvSpPr>
        <p:spPr>
          <a:xfrm>
            <a:off x="357158" y="1000108"/>
            <a:ext cx="2928958" cy="4801314"/>
          </a:xfrm>
          <a:prstGeom prst="rect">
            <a:avLst/>
          </a:prstGeom>
          <a:noFill/>
        </p:spPr>
        <p:txBody>
          <a:bodyPr wrap="square" rtlCol="0">
            <a:spAutoFit/>
          </a:bodyPr>
          <a:lstStyle/>
          <a:p>
            <a:r>
              <a:rPr lang="en-US" b="1" dirty="0"/>
              <a:t>While off the isle of Cyprus in a boat, </a:t>
            </a:r>
            <a:br>
              <a:rPr lang="en-US" b="1" dirty="0"/>
            </a:br>
            <a:r>
              <a:rPr lang="en-US" b="1" dirty="0"/>
              <a:t>I saw the head of Aphrodite afloat, </a:t>
            </a:r>
            <a:br>
              <a:rPr lang="en-US" b="1" dirty="0"/>
            </a:br>
            <a:r>
              <a:rPr lang="en-US" b="1" dirty="0"/>
              <a:t>And told her </a:t>
            </a:r>
            <a:r>
              <a:rPr lang="en-US" b="1" i="1" dirty="0"/>
              <a:t>I'm an Anarchist and do not vote</a:t>
            </a:r>
            <a:r>
              <a:rPr lang="en-US" b="1" dirty="0"/>
              <a:t>. </a:t>
            </a:r>
            <a:br>
              <a:rPr lang="en-US" b="1" dirty="0"/>
            </a:br>
            <a:r>
              <a:rPr lang="en-US" b="1" dirty="0"/>
              <a:t>She answered, "That's all right".  </a:t>
            </a:r>
            <a:br>
              <a:rPr lang="en-US" b="1" dirty="0"/>
            </a:br>
            <a:r>
              <a:rPr lang="en-US" b="1" dirty="0"/>
              <a:t>"Oh stay!" I cried. "There are so many things </a:t>
            </a:r>
            <a:br>
              <a:rPr lang="en-US" b="1" dirty="0"/>
            </a:br>
            <a:r>
              <a:rPr lang="en-US" b="1" dirty="0"/>
              <a:t>we should discuss: the power of unnecessary kings, </a:t>
            </a:r>
            <a:br>
              <a:rPr lang="en-US" b="1" dirty="0"/>
            </a:br>
            <a:r>
              <a:rPr lang="en-US" b="1" dirty="0"/>
              <a:t>The sexual oppression of which Sappho sings..." </a:t>
            </a:r>
            <a:br>
              <a:rPr lang="en-US" b="1" dirty="0"/>
            </a:br>
            <a:r>
              <a:rPr lang="en-US" b="1" dirty="0"/>
              <a:t>But she sank out of sight.</a:t>
            </a:r>
            <a:r>
              <a:rPr lang="en-US" dirty="0"/>
              <a:t> </a:t>
            </a:r>
          </a:p>
          <a:p>
            <a:r>
              <a:rPr lang="en-US" dirty="0" err="1"/>
              <a:t>J.Malina</a:t>
            </a:r>
            <a:r>
              <a:rPr lang="en-US" dirty="0"/>
              <a:t>, </a:t>
            </a:r>
            <a:r>
              <a:rPr lang="en-US" i="1" dirty="0"/>
              <a:t>Love and politics</a:t>
            </a:r>
            <a:endParaRPr lang="it-IT"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age006.jpg"/>
          <p:cNvPicPr>
            <a:picLocks noChangeAspect="1"/>
          </p:cNvPicPr>
          <p:nvPr/>
        </p:nvPicPr>
        <p:blipFill>
          <a:blip r:embed="rId2"/>
          <a:stretch>
            <a:fillRect/>
          </a:stretch>
        </p:blipFill>
        <p:spPr>
          <a:xfrm>
            <a:off x="500034" y="2000240"/>
            <a:ext cx="7971275" cy="3924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From</a:t>
            </a:r>
            <a:r>
              <a:rPr lang="it-IT" dirty="0"/>
              <a:t> Living </a:t>
            </a:r>
            <a:r>
              <a:rPr lang="it-IT" dirty="0" err="1"/>
              <a:t>to</a:t>
            </a:r>
            <a:r>
              <a:rPr lang="it-IT" dirty="0"/>
              <a:t> MOTUS</a:t>
            </a:r>
          </a:p>
        </p:txBody>
      </p:sp>
      <p:pic>
        <p:nvPicPr>
          <p:cNvPr id="3" name="Immagine 2" descr="images (1).jpg"/>
          <p:cNvPicPr>
            <a:picLocks noChangeAspect="1"/>
          </p:cNvPicPr>
          <p:nvPr/>
        </p:nvPicPr>
        <p:blipFill>
          <a:blip r:embed="rId2"/>
          <a:stretch>
            <a:fillRect/>
          </a:stretch>
        </p:blipFill>
        <p:spPr>
          <a:xfrm>
            <a:off x="3214672" y="1357298"/>
            <a:ext cx="5143536" cy="51435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ltsi-marcello-corno-1-300x207.jpg"/>
          <p:cNvPicPr>
            <a:picLocks noGrp="1" noChangeAspect="1"/>
          </p:cNvPicPr>
          <p:nvPr>
            <p:ph sz="half" idx="4294967295"/>
          </p:nvPr>
        </p:nvPicPr>
        <p:blipFill>
          <a:blip r:embed="rId2"/>
          <a:stretch>
            <a:fillRect/>
          </a:stretch>
        </p:blipFill>
        <p:spPr>
          <a:xfrm>
            <a:off x="1" y="4036728"/>
            <a:ext cx="3571868" cy="2464085"/>
          </a:xfrm>
        </p:spPr>
      </p:pic>
      <p:pic>
        <p:nvPicPr>
          <p:cNvPr id="7" name="Segnaposto contenuto 6" descr="DSCF4493_ok-300x207.jpg"/>
          <p:cNvPicPr>
            <a:picLocks noGrp="1" noChangeAspect="1"/>
          </p:cNvPicPr>
          <p:nvPr>
            <p:ph sz="half" idx="4294967295"/>
          </p:nvPr>
        </p:nvPicPr>
        <p:blipFill>
          <a:blip r:embed="rId3"/>
          <a:stretch>
            <a:fillRect/>
          </a:stretch>
        </p:blipFill>
        <p:spPr>
          <a:xfrm>
            <a:off x="5286380" y="3929066"/>
            <a:ext cx="3428992" cy="2591462"/>
          </a:xfrm>
        </p:spPr>
      </p:pic>
      <p:sp>
        <p:nvSpPr>
          <p:cNvPr id="8" name="Rettangolo 7"/>
          <p:cNvSpPr/>
          <p:nvPr/>
        </p:nvSpPr>
        <p:spPr>
          <a:xfrm>
            <a:off x="0" y="1500174"/>
            <a:ext cx="4572000" cy="923330"/>
          </a:xfrm>
          <a:prstGeom prst="rect">
            <a:avLst/>
          </a:prstGeom>
        </p:spPr>
        <p:txBody>
          <a:bodyPr>
            <a:spAutoFit/>
          </a:bodyPr>
          <a:lstStyle/>
          <a:p>
            <a:r>
              <a:rPr lang="en-US" dirty="0"/>
              <a:t>“I’ve chosen the name of </a:t>
            </a:r>
            <a:r>
              <a:rPr lang="en-US" dirty="0" err="1"/>
              <a:t>Antigone</a:t>
            </a:r>
            <a:r>
              <a:rPr lang="en-US" dirty="0"/>
              <a:t> to reconstruct-trace-delineate-delimit-set forth the theme of revolt in the contemporary, </a:t>
            </a:r>
            <a:endParaRPr lang="it-IT" dirty="0"/>
          </a:p>
        </p:txBody>
      </p:sp>
      <p:sp>
        <p:nvSpPr>
          <p:cNvPr id="10" name="Rettangolo 9"/>
          <p:cNvSpPr/>
          <p:nvPr/>
        </p:nvSpPr>
        <p:spPr>
          <a:xfrm>
            <a:off x="3571868" y="357166"/>
            <a:ext cx="1335622" cy="369332"/>
          </a:xfrm>
          <a:prstGeom prst="rect">
            <a:avLst/>
          </a:prstGeom>
        </p:spPr>
        <p:txBody>
          <a:bodyPr wrap="none">
            <a:spAutoFit/>
          </a:bodyPr>
          <a:lstStyle/>
          <a:p>
            <a:pPr fontAlgn="base"/>
            <a:r>
              <a:rPr lang="it-IT" b="1" dirty="0"/>
              <a:t>ANTIGONES</a:t>
            </a:r>
          </a:p>
        </p:txBody>
      </p:sp>
      <p:sp>
        <p:nvSpPr>
          <p:cNvPr id="11" name="Rettangolo 10"/>
          <p:cNvSpPr/>
          <p:nvPr/>
        </p:nvSpPr>
        <p:spPr>
          <a:xfrm>
            <a:off x="1857356" y="785794"/>
            <a:ext cx="6072198" cy="369332"/>
          </a:xfrm>
          <a:prstGeom prst="rect">
            <a:avLst/>
          </a:prstGeom>
        </p:spPr>
        <p:txBody>
          <a:bodyPr wrap="square">
            <a:spAutoFit/>
          </a:bodyPr>
          <a:lstStyle/>
          <a:p>
            <a:r>
              <a:rPr lang="en-US" b="1" dirty="0"/>
              <a:t>How hard it is to transform indignation into action </a:t>
            </a:r>
            <a:r>
              <a:rPr lang="en-US" dirty="0"/>
              <a:t>…” </a:t>
            </a:r>
          </a:p>
        </p:txBody>
      </p:sp>
      <p:sp>
        <p:nvSpPr>
          <p:cNvPr id="12" name="CasellaDiTesto 11"/>
          <p:cNvSpPr txBox="1"/>
          <p:nvPr/>
        </p:nvSpPr>
        <p:spPr>
          <a:xfrm>
            <a:off x="500034" y="2714620"/>
            <a:ext cx="2643206" cy="369332"/>
          </a:xfrm>
          <a:prstGeom prst="rect">
            <a:avLst/>
          </a:prstGeom>
          <a:noFill/>
        </p:spPr>
        <p:txBody>
          <a:bodyPr wrap="square" rtlCol="0">
            <a:spAutoFit/>
          </a:bodyPr>
          <a:lstStyle/>
          <a:p>
            <a:r>
              <a:rPr lang="it-IT" dirty="0" err="1">
                <a:hlinkClick r:id="rId4"/>
              </a:rPr>
              <a:t>Let</a:t>
            </a:r>
            <a:r>
              <a:rPr lang="it-IT" dirty="0">
                <a:hlinkClick r:id="rId4"/>
              </a:rPr>
              <a:t> the </a:t>
            </a:r>
            <a:r>
              <a:rPr lang="it-IT" dirty="0" err="1">
                <a:hlinkClick r:id="rId4"/>
              </a:rPr>
              <a:t>sunshine</a:t>
            </a:r>
            <a:r>
              <a:rPr lang="it-IT" dirty="0">
                <a:hlinkClick r:id="rId4"/>
              </a:rPr>
              <a:t> in</a:t>
            </a:r>
            <a:endParaRPr lang="it-IT" dirty="0"/>
          </a:p>
        </p:txBody>
      </p:sp>
      <p:sp>
        <p:nvSpPr>
          <p:cNvPr id="9" name="Rettangolo 8"/>
          <p:cNvSpPr/>
          <p:nvPr/>
        </p:nvSpPr>
        <p:spPr>
          <a:xfrm>
            <a:off x="4572000" y="1142984"/>
            <a:ext cx="4572000" cy="2585323"/>
          </a:xfrm>
          <a:prstGeom prst="rect">
            <a:avLst/>
          </a:prstGeom>
        </p:spPr>
        <p:txBody>
          <a:bodyPr>
            <a:spAutoFit/>
          </a:bodyPr>
          <a:lstStyle/>
          <a:p>
            <a:r>
              <a:rPr lang="en-US" dirty="0"/>
              <a:t>In  2010 we went to Greece to retrace direct testimony of the killing, by a policeman, of fifteen year old </a:t>
            </a:r>
            <a:r>
              <a:rPr lang="en-US" dirty="0" err="1"/>
              <a:t>Alexandros</a:t>
            </a:r>
            <a:r>
              <a:rPr lang="en-US" dirty="0"/>
              <a:t>-Andreas </a:t>
            </a:r>
            <a:r>
              <a:rPr lang="en-US" dirty="0" err="1"/>
              <a:t>Grigoropoulos</a:t>
            </a:r>
            <a:r>
              <a:rPr lang="en-US" dirty="0"/>
              <a:t> (Alexis) which happened during our first study workshop for </a:t>
            </a:r>
            <a:r>
              <a:rPr lang="en-US" dirty="0" err="1"/>
              <a:t>Antigone</a:t>
            </a:r>
            <a:r>
              <a:rPr lang="en-US" dirty="0"/>
              <a:t>: a “</a:t>
            </a:r>
            <a:r>
              <a:rPr lang="en-US" dirty="0" err="1"/>
              <a:t>Polynices</a:t>
            </a:r>
            <a:r>
              <a:rPr lang="en-US" dirty="0"/>
              <a:t>” with a Sex Pistols T-shirt… This event led us to shift the </a:t>
            </a:r>
            <a:r>
              <a:rPr lang="en-US" dirty="0" err="1"/>
              <a:t>Antigone</a:t>
            </a:r>
            <a:r>
              <a:rPr lang="en-US" dirty="0"/>
              <a:t>-project in an increasingly declared manner towards the theme of contemporary revolt</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descr="IVV-11-1-300x207.jpg"/>
          <p:cNvPicPr>
            <a:picLocks noGrp="1" noChangeAspect="1"/>
          </p:cNvPicPr>
          <p:nvPr>
            <p:ph sz="half" idx="1"/>
          </p:nvPr>
        </p:nvPicPr>
        <p:blipFill>
          <a:blip r:embed="rId2"/>
          <a:stretch>
            <a:fillRect/>
          </a:stretch>
        </p:blipFill>
        <p:spPr>
          <a:xfrm>
            <a:off x="0" y="3143248"/>
            <a:ext cx="4636357" cy="3199086"/>
          </a:xfrm>
        </p:spPr>
      </p:pic>
      <p:pic>
        <p:nvPicPr>
          <p:cNvPr id="6" name="Segnaposto contenuto 5" descr="A13-Valentina-Bianchi-300x207.jpg"/>
          <p:cNvPicPr>
            <a:picLocks noGrp="1" noChangeAspect="1"/>
          </p:cNvPicPr>
          <p:nvPr>
            <p:ph sz="half" idx="2"/>
          </p:nvPr>
        </p:nvPicPr>
        <p:blipFill>
          <a:blip r:embed="rId3"/>
          <a:stretch>
            <a:fillRect/>
          </a:stretch>
        </p:blipFill>
        <p:spPr>
          <a:xfrm>
            <a:off x="4697276" y="3071810"/>
            <a:ext cx="4215310" cy="3143272"/>
          </a:xfrm>
        </p:spPr>
      </p:pic>
      <p:sp>
        <p:nvSpPr>
          <p:cNvPr id="7" name="Rettangolo 6"/>
          <p:cNvSpPr/>
          <p:nvPr/>
        </p:nvSpPr>
        <p:spPr>
          <a:xfrm>
            <a:off x="2071670" y="1500174"/>
            <a:ext cx="4572000" cy="923330"/>
          </a:xfrm>
          <a:prstGeom prst="rect">
            <a:avLst/>
          </a:prstGeom>
        </p:spPr>
        <p:txBody>
          <a:bodyPr>
            <a:spAutoFit/>
          </a:bodyPr>
          <a:lstStyle/>
          <a:p>
            <a:r>
              <a:rPr lang="en-US" dirty="0"/>
              <a:t>“I’ve chosen the name of </a:t>
            </a:r>
            <a:r>
              <a:rPr lang="en-US" dirty="0" err="1"/>
              <a:t>Antigone</a:t>
            </a:r>
            <a:r>
              <a:rPr lang="en-US" dirty="0"/>
              <a:t> to reconstruct-trace-delineate-delimit-set forth the theme of revolt in the contemporary, </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hlinkClick r:id="rId2"/>
              </a:rPr>
              <a:t>ALEXIS-ANTIGONE</a:t>
            </a:r>
            <a:endParaRPr lang="it-IT" dirty="0"/>
          </a:p>
        </p:txBody>
      </p:sp>
      <p:sp>
        <p:nvSpPr>
          <p:cNvPr id="5" name="Rettangolo 4"/>
          <p:cNvSpPr/>
          <p:nvPr/>
        </p:nvSpPr>
        <p:spPr>
          <a:xfrm>
            <a:off x="4429124" y="1928802"/>
            <a:ext cx="4572000" cy="2585323"/>
          </a:xfrm>
          <a:prstGeom prst="rect">
            <a:avLst/>
          </a:prstGeom>
        </p:spPr>
        <p:txBody>
          <a:bodyPr>
            <a:spAutoFit/>
          </a:bodyPr>
          <a:lstStyle/>
          <a:p>
            <a:r>
              <a:rPr lang="en-US" dirty="0"/>
              <a:t>In August 2010 we went to Greece to retrace direct testimony of the killing, by a policeman, of fifteen year old Alexandros-Andreas </a:t>
            </a:r>
            <a:r>
              <a:rPr lang="en-US" dirty="0" err="1"/>
              <a:t>Grigoropoulos</a:t>
            </a:r>
            <a:r>
              <a:rPr lang="en-US" dirty="0"/>
              <a:t> (Alexis) which happened during our first study workshop for Antigone: a “Polynices” with a Sex Pistols T-shirt… This event led us to shift the Antigone-project in an increasingly declared manner towards the theme of contemporary revolt.</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ownload (1).jpg"/>
          <p:cNvPicPr>
            <a:picLocks noChangeAspect="1"/>
          </p:cNvPicPr>
          <p:nvPr/>
        </p:nvPicPr>
        <p:blipFill>
          <a:blip r:embed="rId3"/>
          <a:stretch>
            <a:fillRect/>
          </a:stretch>
        </p:blipFill>
        <p:spPr>
          <a:xfrm>
            <a:off x="928661" y="1214422"/>
            <a:ext cx="3600475" cy="2857520"/>
          </a:xfrm>
          <a:prstGeom prst="rect">
            <a:avLst/>
          </a:prstGeom>
        </p:spPr>
      </p:pic>
      <p:pic>
        <p:nvPicPr>
          <p:cNvPr id="3" name="Immagine 2" descr="images (3).jpg"/>
          <p:cNvPicPr>
            <a:picLocks noChangeAspect="1"/>
          </p:cNvPicPr>
          <p:nvPr/>
        </p:nvPicPr>
        <p:blipFill>
          <a:blip r:embed="rId4"/>
          <a:stretch>
            <a:fillRect/>
          </a:stretch>
        </p:blipFill>
        <p:spPr>
          <a:xfrm>
            <a:off x="5786446" y="1285860"/>
            <a:ext cx="2857520" cy="28575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9DARGIS1_SPAN-articleLarge.jpg"/>
          <p:cNvPicPr>
            <a:picLocks noChangeAspect="1"/>
          </p:cNvPicPr>
          <p:nvPr/>
        </p:nvPicPr>
        <p:blipFill>
          <a:blip r:embed="rId2"/>
          <a:stretch>
            <a:fillRect/>
          </a:stretch>
        </p:blipFill>
        <p:spPr>
          <a:xfrm>
            <a:off x="428596" y="1785926"/>
            <a:ext cx="4636103" cy="2781660"/>
          </a:xfrm>
          <a:prstGeom prst="rect">
            <a:avLst/>
          </a:prstGeom>
        </p:spPr>
      </p:pic>
      <p:sp>
        <p:nvSpPr>
          <p:cNvPr id="3" name="CasellaDiTesto 2"/>
          <p:cNvSpPr txBox="1"/>
          <p:nvPr/>
        </p:nvSpPr>
        <p:spPr>
          <a:xfrm>
            <a:off x="1142976" y="928670"/>
            <a:ext cx="4071966" cy="584775"/>
          </a:xfrm>
          <a:prstGeom prst="rect">
            <a:avLst/>
          </a:prstGeom>
          <a:noFill/>
        </p:spPr>
        <p:txBody>
          <a:bodyPr wrap="square" rtlCol="0">
            <a:spAutoFit/>
          </a:bodyPr>
          <a:lstStyle/>
          <a:p>
            <a:r>
              <a:rPr lang="it-IT" sz="3200" dirty="0"/>
              <a:t>The connection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ysteries.jpg"/>
          <p:cNvPicPr>
            <a:picLocks noChangeAspect="1"/>
          </p:cNvPicPr>
          <p:nvPr/>
        </p:nvPicPr>
        <p:blipFill>
          <a:blip r:embed="rId2"/>
          <a:stretch>
            <a:fillRect/>
          </a:stretch>
        </p:blipFill>
        <p:spPr>
          <a:xfrm>
            <a:off x="0" y="0"/>
            <a:ext cx="4212580" cy="6858000"/>
          </a:xfrm>
          <a:prstGeom prst="rect">
            <a:avLst/>
          </a:prstGeom>
        </p:spPr>
      </p:pic>
      <p:sp>
        <p:nvSpPr>
          <p:cNvPr id="3" name="CasellaDiTesto 2"/>
          <p:cNvSpPr txBox="1"/>
          <p:nvPr/>
        </p:nvSpPr>
        <p:spPr>
          <a:xfrm>
            <a:off x="5000628" y="1357298"/>
            <a:ext cx="2786082" cy="369332"/>
          </a:xfrm>
          <a:prstGeom prst="rect">
            <a:avLst/>
          </a:prstGeom>
          <a:noFill/>
        </p:spPr>
        <p:txBody>
          <a:bodyPr wrap="square" rtlCol="0">
            <a:spAutoFit/>
          </a:bodyPr>
          <a:lstStyle/>
          <a:p>
            <a:r>
              <a:rPr lang="it-IT" dirty="0">
                <a:hlinkClick r:id="rId3"/>
              </a:rPr>
              <a:t>ANTHOLOGY in VIDEO</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29124" y="1142984"/>
            <a:ext cx="3071834" cy="369332"/>
          </a:xfrm>
          <a:prstGeom prst="rect">
            <a:avLst/>
          </a:prstGeom>
          <a:noFill/>
        </p:spPr>
        <p:txBody>
          <a:bodyPr wrap="square" rtlCol="0">
            <a:spAutoFit/>
          </a:bodyPr>
          <a:lstStyle/>
          <a:p>
            <a:r>
              <a:rPr lang="it-IT" dirty="0">
                <a:hlinkClick r:id="rId2"/>
              </a:rPr>
              <a:t>THE BRIG</a:t>
            </a:r>
            <a:endParaRPr lang="it-IT" dirty="0"/>
          </a:p>
        </p:txBody>
      </p:sp>
      <p:pic>
        <p:nvPicPr>
          <p:cNvPr id="3" name="Immagine 2" descr="1964_mekas_the-brig_2_c.jpg"/>
          <p:cNvPicPr>
            <a:picLocks noChangeAspect="1"/>
          </p:cNvPicPr>
          <p:nvPr/>
        </p:nvPicPr>
        <p:blipFill>
          <a:blip r:embed="rId3"/>
          <a:stretch>
            <a:fillRect/>
          </a:stretch>
        </p:blipFill>
        <p:spPr>
          <a:xfrm>
            <a:off x="2339752" y="1772816"/>
            <a:ext cx="5161206" cy="3612393"/>
          </a:xfrm>
          <a:prstGeom prst="rect">
            <a:avLst/>
          </a:prstGeom>
        </p:spPr>
      </p:pic>
      <p:sp>
        <p:nvSpPr>
          <p:cNvPr id="5" name="Rettangolo 4">
            <a:extLst>
              <a:ext uri="{FF2B5EF4-FFF2-40B4-BE49-F238E27FC236}">
                <a16:creationId xmlns:a16="http://schemas.microsoft.com/office/drawing/2014/main" id="{95C38153-BE43-40C7-8BB5-7CD589507C1F}"/>
              </a:ext>
            </a:extLst>
          </p:cNvPr>
          <p:cNvSpPr/>
          <p:nvPr/>
        </p:nvSpPr>
        <p:spPr>
          <a:xfrm>
            <a:off x="2634355" y="5517232"/>
            <a:ext cx="4572000" cy="646331"/>
          </a:xfrm>
          <a:prstGeom prst="rect">
            <a:avLst/>
          </a:prstGeom>
        </p:spPr>
        <p:txBody>
          <a:bodyPr>
            <a:spAutoFit/>
          </a:bodyPr>
          <a:lstStyle/>
          <a:p>
            <a:r>
              <a:rPr lang="it-IT" dirty="0">
                <a:hlinkClick r:id="rId4"/>
              </a:rPr>
              <a:t>https://www.youtube.com/watch?time_continue=36&amp;v=qYVvf50CUig</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357166"/>
            <a:ext cx="9144000" cy="4525962"/>
          </a:xfrm>
        </p:spPr>
        <p:txBody>
          <a:bodyPr>
            <a:normAutofit fontScale="85000" lnSpcReduction="20000"/>
          </a:bodyPr>
          <a:lstStyle/>
          <a:p>
            <a:pPr algn="just"/>
            <a:r>
              <a:rPr lang="it-IT" i="1" dirty="0" err="1"/>
              <a:t>If</a:t>
            </a:r>
            <a:r>
              <a:rPr lang="it-IT" i="1" dirty="0"/>
              <a:t> </a:t>
            </a:r>
            <a:r>
              <a:rPr lang="it-IT" i="1" dirty="0" err="1"/>
              <a:t>there</a:t>
            </a:r>
            <a:r>
              <a:rPr lang="it-IT" i="1" dirty="0"/>
              <a:t> </a:t>
            </a:r>
            <a:r>
              <a:rPr lang="it-IT" i="1" dirty="0" err="1"/>
              <a:t>is</a:t>
            </a:r>
            <a:r>
              <a:rPr lang="it-IT" i="1" dirty="0"/>
              <a:t> a </a:t>
            </a:r>
            <a:r>
              <a:rPr lang="it-IT" i="1" dirty="0" err="1"/>
              <a:t>piece</a:t>
            </a:r>
            <a:r>
              <a:rPr lang="it-IT" i="1" dirty="0"/>
              <a:t>, in </a:t>
            </a:r>
            <a:r>
              <a:rPr lang="it-IT" i="1" dirty="0" err="1"/>
              <a:t>which</a:t>
            </a:r>
            <a:r>
              <a:rPr lang="it-IT" i="1" dirty="0"/>
              <a:t> </a:t>
            </a:r>
            <a:r>
              <a:rPr lang="it-IT" i="1" dirty="0" err="1"/>
              <a:t>civil</a:t>
            </a:r>
            <a:r>
              <a:rPr lang="it-IT" i="1" dirty="0"/>
              <a:t> </a:t>
            </a:r>
            <a:r>
              <a:rPr lang="it-IT" i="1" dirty="0" err="1"/>
              <a:t>disobedience</a:t>
            </a:r>
            <a:r>
              <a:rPr lang="it-IT" i="1" dirty="0"/>
              <a:t> </a:t>
            </a:r>
            <a:r>
              <a:rPr lang="it-IT" i="1" dirty="0" err="1"/>
              <a:t>is</a:t>
            </a:r>
            <a:r>
              <a:rPr lang="it-IT" i="1" dirty="0"/>
              <a:t> </a:t>
            </a:r>
            <a:r>
              <a:rPr lang="it-IT" i="1" dirty="0" err="1"/>
              <a:t>celebrated</a:t>
            </a:r>
            <a:r>
              <a:rPr lang="it-IT" i="1" dirty="0"/>
              <a:t>, </a:t>
            </a:r>
            <a:r>
              <a:rPr lang="it-IT" i="1" dirty="0" err="1"/>
              <a:t>this</a:t>
            </a:r>
            <a:r>
              <a:rPr lang="it-IT" i="1" dirty="0"/>
              <a:t> </a:t>
            </a:r>
            <a:r>
              <a:rPr lang="it-IT" i="1" dirty="0" err="1"/>
              <a:t>is</a:t>
            </a:r>
            <a:r>
              <a:rPr lang="it-IT" i="1" dirty="0"/>
              <a:t> </a:t>
            </a:r>
            <a:r>
              <a:rPr lang="it-IT" i="1" dirty="0" err="1"/>
              <a:t>precisely</a:t>
            </a:r>
            <a:r>
              <a:rPr lang="it-IT" i="1" dirty="0"/>
              <a:t>  </a:t>
            </a:r>
            <a:r>
              <a:rPr lang="it-IT" b="1" i="1" dirty="0"/>
              <a:t>Antigone</a:t>
            </a:r>
            <a:r>
              <a:rPr lang="it-IT" i="1" dirty="0"/>
              <a:t> “</a:t>
            </a:r>
          </a:p>
          <a:p>
            <a:pPr algn="just"/>
            <a:br>
              <a:rPr lang="en-US" dirty="0"/>
            </a:br>
            <a:r>
              <a:rPr lang="en-US" dirty="0"/>
              <a:t>I believe that </a:t>
            </a:r>
            <a:r>
              <a:rPr lang="en-US" dirty="0" err="1"/>
              <a:t>Antigone</a:t>
            </a:r>
            <a:r>
              <a:rPr lang="en-US" dirty="0"/>
              <a:t> is within all of us when we refuse to do things in which we don’t believe, when we say no, even when the law threatens to punish us.</a:t>
            </a:r>
          </a:p>
          <a:p>
            <a:pPr algn="just"/>
            <a:r>
              <a:rPr lang="en-US" dirty="0"/>
              <a:t> </a:t>
            </a:r>
          </a:p>
          <a:p>
            <a:pPr algn="just"/>
            <a:r>
              <a:rPr lang="en-US" dirty="0"/>
              <a:t>We are all </a:t>
            </a:r>
            <a:r>
              <a:rPr lang="en-US" dirty="0" err="1"/>
              <a:t>Antigone</a:t>
            </a:r>
            <a:r>
              <a:rPr lang="en-US" dirty="0"/>
              <a:t>: someone makes only small steps, other bigger towards the most radical change</a:t>
            </a:r>
            <a:endParaRPr lang="it-IT" i="1" dirty="0"/>
          </a:p>
          <a:p>
            <a:pPr algn="just"/>
            <a:r>
              <a:rPr lang="it-IT" i="1" dirty="0">
                <a:hlinkClick r:id="rId2"/>
              </a:rPr>
              <a:t>VIDEO</a:t>
            </a:r>
            <a:endParaRPr lang="it-IT" i="1" dirty="0"/>
          </a:p>
          <a:p>
            <a:pPr algn="just"/>
            <a:r>
              <a:rPr lang="it-IT" i="1" dirty="0"/>
              <a:t> </a:t>
            </a:r>
          </a:p>
          <a:p>
            <a:endParaRPr lang="it-IT" dirty="0"/>
          </a:p>
        </p:txBody>
      </p:sp>
      <p:pic>
        <p:nvPicPr>
          <p:cNvPr id="5" name="Immagine 4" descr="download.jpg"/>
          <p:cNvPicPr>
            <a:picLocks noChangeAspect="1"/>
          </p:cNvPicPr>
          <p:nvPr/>
        </p:nvPicPr>
        <p:blipFill>
          <a:blip r:embed="rId3"/>
          <a:stretch>
            <a:fillRect/>
          </a:stretch>
        </p:blipFill>
        <p:spPr>
          <a:xfrm>
            <a:off x="2786050" y="3745150"/>
            <a:ext cx="4286280" cy="3112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images.jpg"/>
          <p:cNvPicPr>
            <a:picLocks noGrp="1" noChangeAspect="1"/>
          </p:cNvPicPr>
          <p:nvPr>
            <p:ph sz="half" idx="1"/>
          </p:nvPr>
        </p:nvPicPr>
        <p:blipFill>
          <a:blip r:embed="rId2"/>
          <a:stretch>
            <a:fillRect/>
          </a:stretch>
        </p:blipFill>
        <p:spPr>
          <a:xfrm>
            <a:off x="382672" y="642917"/>
            <a:ext cx="3046320" cy="4738721"/>
          </a:xfrm>
        </p:spPr>
      </p:pic>
      <p:sp>
        <p:nvSpPr>
          <p:cNvPr id="4" name="Segnaposto testo 3"/>
          <p:cNvSpPr>
            <a:spLocks noGrp="1"/>
          </p:cNvSpPr>
          <p:nvPr>
            <p:ph type="body" idx="2"/>
          </p:nvPr>
        </p:nvSpPr>
        <p:spPr/>
        <p:txBody>
          <a:bodyPr/>
          <a:lstStyle/>
          <a:p>
            <a:endParaRPr lang="it-IT" dirty="0"/>
          </a:p>
        </p:txBody>
      </p:sp>
      <p:sp>
        <p:nvSpPr>
          <p:cNvPr id="6" name="CasellaDiTesto 5"/>
          <p:cNvSpPr txBox="1"/>
          <p:nvPr/>
        </p:nvSpPr>
        <p:spPr>
          <a:xfrm>
            <a:off x="4214810" y="1357298"/>
            <a:ext cx="4500594" cy="2862322"/>
          </a:xfrm>
          <a:prstGeom prst="rect">
            <a:avLst/>
          </a:prstGeom>
          <a:noFill/>
        </p:spPr>
        <p:txBody>
          <a:bodyPr wrap="square" rtlCol="0">
            <a:spAutoFit/>
          </a:bodyPr>
          <a:lstStyle/>
          <a:p>
            <a:r>
              <a:rPr lang="en-US" i="1" dirty="0" err="1"/>
              <a:t>Antigone</a:t>
            </a:r>
            <a:r>
              <a:rPr lang="en-US" i="1" dirty="0"/>
              <a:t> is one of the key images and a major source of inspiration of the culture of this planet.</a:t>
            </a:r>
          </a:p>
          <a:p>
            <a:r>
              <a:rPr lang="en-US" i="1" dirty="0"/>
              <a:t> She is a woman and she is a precursor of the liberation movement and represents the will to demonstrate our own strength and  the independence of thought and the ability to oppose our decision against the government, the court: even against the people if necessary. JUDITH MALINA</a:t>
            </a:r>
            <a:endParaRPr lang="it-IT"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868" y="5486400"/>
            <a:ext cx="5343532" cy="520700"/>
          </a:xfrm>
        </p:spPr>
        <p:txBody>
          <a:bodyPr>
            <a:normAutofit fontScale="90000"/>
          </a:bodyPr>
          <a:lstStyle/>
          <a:p>
            <a:r>
              <a:rPr lang="en-US" b="0" i="1" dirty="0"/>
              <a:t>From The </a:t>
            </a:r>
            <a:r>
              <a:rPr lang="en-US" b="0" i="1" dirty="0" err="1"/>
              <a:t>Antigone</a:t>
            </a:r>
            <a:r>
              <a:rPr lang="en-US" b="0" i="1" dirty="0"/>
              <a:t> </a:t>
            </a:r>
            <a:r>
              <a:rPr lang="en-US" b="0" i="1" dirty="0" err="1"/>
              <a:t>Modellbuch</a:t>
            </a:r>
            <a:r>
              <a:rPr lang="en-US" b="0" i="1" dirty="0"/>
              <a:t>; sketch for Prologue by Caspar </a:t>
            </a:r>
            <a:r>
              <a:rPr lang="en-US" b="0" i="1" dirty="0" err="1"/>
              <a:t>Neher</a:t>
            </a:r>
            <a:endParaRPr lang="it-IT" dirty="0"/>
          </a:p>
        </p:txBody>
      </p:sp>
      <p:sp>
        <p:nvSpPr>
          <p:cNvPr id="3" name="Segnaposto testo 2"/>
          <p:cNvSpPr>
            <a:spLocks noGrp="1"/>
          </p:cNvSpPr>
          <p:nvPr>
            <p:ph type="body" idx="2"/>
          </p:nvPr>
        </p:nvSpPr>
        <p:spPr>
          <a:xfrm>
            <a:off x="34885" y="1557358"/>
            <a:ext cx="3251231" cy="4800600"/>
          </a:xfrm>
        </p:spPr>
        <p:txBody>
          <a:bodyPr>
            <a:noAutofit/>
          </a:bodyPr>
          <a:lstStyle/>
          <a:p>
            <a:pPr algn="just"/>
            <a:r>
              <a:rPr lang="en-US" sz="1800" dirty="0" err="1">
                <a:latin typeface="Arial" pitchFamily="34" charset="0"/>
                <a:cs typeface="Arial" pitchFamily="34" charset="0"/>
              </a:rPr>
              <a:t>Bertolt</a:t>
            </a:r>
            <a:r>
              <a:rPr lang="en-US" sz="1800" dirty="0">
                <a:latin typeface="Arial" pitchFamily="34" charset="0"/>
                <a:cs typeface="Arial" pitchFamily="34" charset="0"/>
              </a:rPr>
              <a:t> Brecht’s adaptation of </a:t>
            </a:r>
            <a:r>
              <a:rPr lang="en-US" sz="1800" dirty="0" err="1">
                <a:latin typeface="Arial" pitchFamily="34" charset="0"/>
                <a:cs typeface="Arial" pitchFamily="34" charset="0"/>
              </a:rPr>
              <a:t>of</a:t>
            </a:r>
            <a:r>
              <a:rPr lang="en-US" sz="1800" dirty="0">
                <a:latin typeface="Arial" pitchFamily="34" charset="0"/>
                <a:cs typeface="Arial" pitchFamily="34" charset="0"/>
              </a:rPr>
              <a:t> </a:t>
            </a:r>
            <a:r>
              <a:rPr lang="en-US" sz="1800" dirty="0" err="1">
                <a:latin typeface="Arial" pitchFamily="34" charset="0"/>
                <a:cs typeface="Arial" pitchFamily="34" charset="0"/>
              </a:rPr>
              <a:t>Sophocles’</a:t>
            </a:r>
            <a:r>
              <a:rPr lang="en-US" sz="1800" i="1" dirty="0" err="1">
                <a:latin typeface="Arial" pitchFamily="34" charset="0"/>
                <a:cs typeface="Arial" pitchFamily="34" charset="0"/>
              </a:rPr>
              <a:t>Antigone</a:t>
            </a:r>
            <a:r>
              <a:rPr lang="en-US" sz="1800" dirty="0">
                <a:latin typeface="Arial" pitchFamily="34" charset="0"/>
                <a:cs typeface="Arial" pitchFamily="34" charset="0"/>
              </a:rPr>
              <a:t>, which he directed at the theatre in Switzerland with his wife Helene </a:t>
            </a:r>
            <a:r>
              <a:rPr lang="en-US" sz="1800" dirty="0" err="1">
                <a:latin typeface="Arial" pitchFamily="34" charset="0"/>
                <a:cs typeface="Arial" pitchFamily="34" charset="0"/>
              </a:rPr>
              <a:t>Weigel</a:t>
            </a:r>
            <a:r>
              <a:rPr lang="en-US" sz="1800" dirty="0">
                <a:latin typeface="Arial" pitchFamily="34" charset="0"/>
                <a:cs typeface="Arial" pitchFamily="34" charset="0"/>
              </a:rPr>
              <a:t> in the title role, was his first production in the German-speaking world after 15 years in exile. </a:t>
            </a:r>
          </a:p>
          <a:p>
            <a:pPr algn="just"/>
            <a:endParaRPr lang="en-US" sz="1800" dirty="0">
              <a:latin typeface="Arial" pitchFamily="34" charset="0"/>
              <a:cs typeface="Arial" pitchFamily="34" charset="0"/>
            </a:endParaRPr>
          </a:p>
          <a:p>
            <a:pPr algn="just"/>
            <a:r>
              <a:rPr lang="en-US" sz="1800" dirty="0">
                <a:latin typeface="Arial" pitchFamily="34" charset="0"/>
                <a:cs typeface="Arial" pitchFamily="34" charset="0"/>
              </a:rPr>
              <a:t>The production was documented in a </a:t>
            </a:r>
            <a:r>
              <a:rPr lang="en-US" sz="1800" b="1" dirty="0">
                <a:latin typeface="Arial" pitchFamily="34" charset="0"/>
                <a:cs typeface="Arial" pitchFamily="34" charset="0"/>
              </a:rPr>
              <a:t>Model-Book</a:t>
            </a:r>
            <a:r>
              <a:rPr lang="en-US" sz="1800" dirty="0">
                <a:latin typeface="Arial" pitchFamily="34" charset="0"/>
                <a:cs typeface="Arial" pitchFamily="34" charset="0"/>
              </a:rPr>
              <a:t> with photographs by Ruth </a:t>
            </a:r>
            <a:r>
              <a:rPr lang="en-US" sz="1800" dirty="0" err="1">
                <a:latin typeface="Arial" pitchFamily="34" charset="0"/>
                <a:cs typeface="Arial" pitchFamily="34" charset="0"/>
              </a:rPr>
              <a:t>Berlau</a:t>
            </a:r>
            <a:r>
              <a:rPr lang="en-US" sz="1800" dirty="0">
                <a:latin typeface="Arial" pitchFamily="34" charset="0"/>
                <a:cs typeface="Arial" pitchFamily="34" charset="0"/>
              </a:rPr>
              <a:t> and with detailed explanations by Brecht himself,.</a:t>
            </a:r>
            <a:endParaRPr lang="it-IT" sz="1800" dirty="0">
              <a:latin typeface="Arial" pitchFamily="34" charset="0"/>
              <a:cs typeface="Arial" pitchFamily="34" charset="0"/>
            </a:endParaRPr>
          </a:p>
        </p:txBody>
      </p:sp>
      <p:pic>
        <p:nvPicPr>
          <p:cNvPr id="5" name="Segnaposto contenuto 4" descr="572A483E-D42A-48B5-81D4-A8A99C6FF792-1.png"/>
          <p:cNvPicPr>
            <a:picLocks noGrp="1" noChangeAspect="1"/>
          </p:cNvPicPr>
          <p:nvPr>
            <p:ph sz="half" idx="1"/>
          </p:nvPr>
        </p:nvPicPr>
        <p:blipFill>
          <a:blip r:embed="rId2"/>
          <a:stretch>
            <a:fillRect/>
          </a:stretch>
        </p:blipFill>
        <p:spPr>
          <a:xfrm>
            <a:off x="3237757" y="1428736"/>
            <a:ext cx="5906243" cy="3933843"/>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1985</TotalTime>
  <Words>707</Words>
  <Application>Microsoft Office PowerPoint</Application>
  <PresentationFormat>Presentazione su schermo (4:3)</PresentationFormat>
  <Paragraphs>64</Paragraphs>
  <Slides>24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Franklin Gothic Book</vt:lpstr>
      <vt:lpstr>Franklin Gothic Medium</vt:lpstr>
      <vt:lpstr>Wingdings 2</vt:lpstr>
      <vt:lpstr>Trek</vt:lpstr>
      <vt:lpstr>Presentazione standard di PowerPoint</vt:lpstr>
      <vt:lpstr>IN memory of Judith Malina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From The Antigone Modellbuch; sketch for Prologue by Caspar Neher</vt:lpstr>
      <vt:lpstr>ANTIGONE=MALINA</vt:lpstr>
      <vt:lpstr>Presentazione standard di PowerPoint</vt:lpstr>
      <vt:lpstr>THEATRE OF THE CRUELTY</vt:lpstr>
      <vt:lpstr>Presentazione standard di PowerPoint</vt:lpstr>
      <vt:lpstr>From &lt;sofocle to Brecht</vt:lpstr>
      <vt:lpstr>The actors FEARS FOR THE PUBLIC</vt:lpstr>
      <vt:lpstr>KREON WINDS UP THE SOLDIERS</vt:lpstr>
      <vt:lpstr>The king, the soldiers, the people</vt:lpstr>
      <vt:lpstr>Verfremdungseffekt</vt:lpstr>
      <vt:lpstr>Antigone= a bird</vt:lpstr>
      <vt:lpstr>Presentazione standard di PowerPoint</vt:lpstr>
      <vt:lpstr>From Living to MOTUS</vt:lpstr>
      <vt:lpstr>Presentazione standard di PowerPoint</vt:lpstr>
      <vt:lpstr>Presentazione standard di PowerPoint</vt:lpstr>
      <vt:lpstr>ALEXIS-ANTIGONE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utentepc</dc:creator>
  <cp:lastModifiedBy>Anna Maria Monteverdi</cp:lastModifiedBy>
  <cp:revision>134</cp:revision>
  <dcterms:created xsi:type="dcterms:W3CDTF">2016-10-20T21:45:13Z</dcterms:created>
  <dcterms:modified xsi:type="dcterms:W3CDTF">2019-03-16T11:07:36Z</dcterms:modified>
</cp:coreProperties>
</file>